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handoutMasterIdLst>
    <p:handoutMasterId r:id="rId12"/>
  </p:handoutMasterIdLst>
  <p:sldIdLst>
    <p:sldId id="307" r:id="rId2"/>
    <p:sldId id="308" r:id="rId3"/>
    <p:sldId id="305" r:id="rId4"/>
    <p:sldId id="311" r:id="rId5"/>
    <p:sldId id="309" r:id="rId6"/>
    <p:sldId id="312" r:id="rId7"/>
    <p:sldId id="313" r:id="rId8"/>
    <p:sldId id="315" r:id="rId9"/>
    <p:sldId id="314" r:id="rId10"/>
    <p:sldId id="301" r:id="rId11"/>
  </p:sldIdLst>
  <p:sldSz cx="12192000" cy="6858000"/>
  <p:notesSz cx="9866313" cy="67357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8FB94-4CD1-4A6E-9A97-BC7B4BA110E4}"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de-DE"/>
        </a:p>
      </dgm:t>
    </dgm:pt>
    <dgm:pt modelId="{E4CECD1F-5A78-4C49-890E-7A6D61F5A960}">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de-DE" sz="2000" b="1" u="sng" dirty="0" smtClean="0">
              <a:solidFill>
                <a:schemeClr val="tx1"/>
              </a:solidFill>
            </a:rPr>
            <a:t>Maßnahmen</a:t>
          </a:r>
          <a:endParaRPr lang="de-DE" sz="2000" b="1" u="sng" dirty="0">
            <a:solidFill>
              <a:schemeClr val="tx1"/>
            </a:solidFill>
          </a:endParaRPr>
        </a:p>
      </dgm:t>
    </dgm:pt>
    <dgm:pt modelId="{8A5F72B3-103A-4EF4-946C-DDC8258EE465}" type="sibTrans" cxnId="{9C0E5479-84B4-430B-9816-017CE031AB62}">
      <dgm:prSet/>
      <dgm:spPr/>
      <dgm:t>
        <a:bodyPr/>
        <a:lstStyle/>
        <a:p>
          <a:endParaRPr lang="de-DE"/>
        </a:p>
      </dgm:t>
    </dgm:pt>
    <dgm:pt modelId="{8D756A0C-B2BB-4DBE-8811-2CAE67B362B5}" type="parTrans" cxnId="{9C0E5479-84B4-430B-9816-017CE031AB62}">
      <dgm:prSet/>
      <dgm:spPr/>
      <dgm:t>
        <a:bodyPr/>
        <a:lstStyle/>
        <a:p>
          <a:endParaRPr lang="de-DE"/>
        </a:p>
      </dgm:t>
    </dgm:pt>
    <dgm:pt modelId="{AA9FD08D-EF5B-4C1C-970B-C2529A4A5D42}">
      <dgm:prSet phldrT="[Text]" custT="1"/>
      <dgm:spPr>
        <a:solidFill>
          <a:schemeClr val="accent1">
            <a:lumMod val="40000"/>
            <a:lumOff val="60000"/>
          </a:schemeClr>
        </a:solidFill>
      </dgm:spPr>
      <dgm:t>
        <a:bodyPr/>
        <a:lstStyle/>
        <a:p>
          <a:pPr rtl="0"/>
          <a:r>
            <a:rPr lang="de-DE" sz="1800" dirty="0" smtClean="0">
              <a:solidFill>
                <a:schemeClr val="tx1"/>
              </a:solidFill>
            </a:rPr>
            <a:t>Orientierung </a:t>
          </a:r>
          <a:endParaRPr lang="de-DE" sz="1800" dirty="0">
            <a:solidFill>
              <a:schemeClr val="tx1"/>
            </a:solidFill>
          </a:endParaRPr>
        </a:p>
      </dgm:t>
    </dgm:pt>
    <dgm:pt modelId="{31C13965-F60B-4DF5-B0C3-3C3323881823}" type="parTrans" cxnId="{7321FAA9-6E74-4EE1-AA13-413A36C43437}">
      <dgm:prSet/>
      <dgm:spPr/>
      <dgm:t>
        <a:bodyPr/>
        <a:lstStyle/>
        <a:p>
          <a:endParaRPr lang="de-DE" sz="1800">
            <a:solidFill>
              <a:schemeClr val="tx1"/>
            </a:solidFill>
          </a:endParaRPr>
        </a:p>
      </dgm:t>
    </dgm:pt>
    <dgm:pt modelId="{61802E68-40BF-4AF5-890C-8DBE9BAABF53}" type="sibTrans" cxnId="{7321FAA9-6E74-4EE1-AA13-413A36C43437}">
      <dgm:prSet/>
      <dgm:spPr/>
      <dgm:t>
        <a:bodyPr/>
        <a:lstStyle/>
        <a:p>
          <a:endParaRPr lang="de-DE"/>
        </a:p>
      </dgm:t>
    </dgm:pt>
    <dgm:pt modelId="{342C6D89-F59A-459C-A763-E94C85B9FE78}">
      <dgm:prSet custT="1"/>
      <dgm:spPr>
        <a:solidFill>
          <a:schemeClr val="accent1">
            <a:lumMod val="40000"/>
            <a:lumOff val="60000"/>
          </a:schemeClr>
        </a:solidFill>
      </dgm:spPr>
      <dgm:t>
        <a:bodyPr/>
        <a:lstStyle/>
        <a:p>
          <a:r>
            <a:rPr lang="de-DE" sz="1800" dirty="0" smtClean="0">
              <a:solidFill>
                <a:schemeClr val="tx1"/>
              </a:solidFill>
            </a:rPr>
            <a:t>Anhörungs-</a:t>
          </a:r>
        </a:p>
        <a:p>
          <a:r>
            <a:rPr lang="de-DE" sz="1800" dirty="0" err="1" smtClean="0">
              <a:solidFill>
                <a:schemeClr val="tx1"/>
              </a:solidFill>
            </a:rPr>
            <a:t>vorbereitung</a:t>
          </a:r>
          <a:endParaRPr lang="de-DE" sz="1800" dirty="0">
            <a:solidFill>
              <a:schemeClr val="tx1"/>
            </a:solidFill>
          </a:endParaRPr>
        </a:p>
      </dgm:t>
    </dgm:pt>
    <dgm:pt modelId="{616B9752-E5C5-43AB-BF20-069CBE8507FB}" type="parTrans" cxnId="{5878B955-59E4-4263-BCEF-7E90CB376A84}">
      <dgm:prSet/>
      <dgm:spPr/>
      <dgm:t>
        <a:bodyPr/>
        <a:lstStyle/>
        <a:p>
          <a:endParaRPr lang="de-DE" sz="1800">
            <a:solidFill>
              <a:schemeClr val="tx1"/>
            </a:solidFill>
          </a:endParaRPr>
        </a:p>
      </dgm:t>
    </dgm:pt>
    <dgm:pt modelId="{78335E90-1647-4D74-AFD3-AE939ED12A7C}" type="sibTrans" cxnId="{5878B955-59E4-4263-BCEF-7E90CB376A84}">
      <dgm:prSet/>
      <dgm:spPr/>
      <dgm:t>
        <a:bodyPr/>
        <a:lstStyle/>
        <a:p>
          <a:endParaRPr lang="de-DE"/>
        </a:p>
      </dgm:t>
    </dgm:pt>
    <dgm:pt modelId="{EA98C4D8-9C51-40B7-9717-109EF51F7A49}">
      <dgm:prSet custT="1"/>
      <dgm:spPr>
        <a:solidFill>
          <a:schemeClr val="accent1">
            <a:lumMod val="40000"/>
            <a:lumOff val="60000"/>
          </a:schemeClr>
        </a:solidFill>
      </dgm:spPr>
      <dgm:t>
        <a:bodyPr/>
        <a:lstStyle/>
        <a:p>
          <a:r>
            <a:rPr lang="de-DE" sz="1800" dirty="0" smtClean="0">
              <a:solidFill>
                <a:schemeClr val="tx1"/>
              </a:solidFill>
            </a:rPr>
            <a:t>Erstberatung</a:t>
          </a:r>
        </a:p>
        <a:p>
          <a:r>
            <a:rPr lang="de-DE" sz="1800" dirty="0" smtClean="0">
              <a:solidFill>
                <a:schemeClr val="tx1"/>
              </a:solidFill>
            </a:rPr>
            <a:t>Asylverfahren </a:t>
          </a:r>
          <a:endParaRPr lang="de-DE" sz="1800" dirty="0">
            <a:solidFill>
              <a:schemeClr val="tx1"/>
            </a:solidFill>
          </a:endParaRPr>
        </a:p>
      </dgm:t>
    </dgm:pt>
    <dgm:pt modelId="{22F2DAB2-9031-4E41-8EB5-C80EB04C5D1D}" type="parTrans" cxnId="{0C1A0752-E72E-44B8-AD08-882B33239506}">
      <dgm:prSet/>
      <dgm:spPr/>
      <dgm:t>
        <a:bodyPr/>
        <a:lstStyle/>
        <a:p>
          <a:endParaRPr lang="de-DE" sz="1800">
            <a:solidFill>
              <a:schemeClr val="tx1"/>
            </a:solidFill>
          </a:endParaRPr>
        </a:p>
      </dgm:t>
    </dgm:pt>
    <dgm:pt modelId="{320C36D2-FE72-42EF-A76C-22795BD896E8}" type="sibTrans" cxnId="{0C1A0752-E72E-44B8-AD08-882B33239506}">
      <dgm:prSet/>
      <dgm:spPr/>
      <dgm:t>
        <a:bodyPr/>
        <a:lstStyle/>
        <a:p>
          <a:endParaRPr lang="de-DE"/>
        </a:p>
      </dgm:t>
    </dgm:pt>
    <dgm:pt modelId="{C70017D9-A2C6-4556-A41F-339DFBD0FD57}">
      <dgm:prSet custT="1"/>
      <dgm:spPr>
        <a:solidFill>
          <a:schemeClr val="bg2">
            <a:lumMod val="75000"/>
          </a:schemeClr>
        </a:solidFill>
      </dgm:spPr>
      <dgm:t>
        <a:bodyPr/>
        <a:lstStyle/>
        <a:p>
          <a:r>
            <a:rPr lang="de-DE" sz="1600" dirty="0" smtClean="0">
              <a:solidFill>
                <a:schemeClr val="tx1"/>
              </a:solidFill>
            </a:rPr>
            <a:t>Fortbildungen</a:t>
          </a:r>
          <a:endParaRPr lang="de-DE" sz="1600" dirty="0">
            <a:solidFill>
              <a:schemeClr val="tx1"/>
            </a:solidFill>
          </a:endParaRPr>
        </a:p>
      </dgm:t>
    </dgm:pt>
    <dgm:pt modelId="{39463E3D-DB49-4C41-9622-6934A844A304}" type="parTrans" cxnId="{DBBE19DB-F4EA-4C58-9DD8-3BDBEA291429}">
      <dgm:prSet/>
      <dgm:spPr/>
      <dgm:t>
        <a:bodyPr/>
        <a:lstStyle/>
        <a:p>
          <a:endParaRPr lang="de-DE" sz="1800">
            <a:solidFill>
              <a:schemeClr val="tx1"/>
            </a:solidFill>
          </a:endParaRPr>
        </a:p>
      </dgm:t>
    </dgm:pt>
    <dgm:pt modelId="{B36EB873-0108-4A6C-9468-C6AF9F91AAAA}" type="sibTrans" cxnId="{DBBE19DB-F4EA-4C58-9DD8-3BDBEA291429}">
      <dgm:prSet/>
      <dgm:spPr/>
      <dgm:t>
        <a:bodyPr/>
        <a:lstStyle/>
        <a:p>
          <a:endParaRPr lang="de-DE"/>
        </a:p>
      </dgm:t>
    </dgm:pt>
    <dgm:pt modelId="{9C757DC2-0A37-4C43-BFEF-72ABFC8CC61E}">
      <dgm:prSet custT="1"/>
      <dgm:spPr/>
      <dgm:t>
        <a:bodyPr/>
        <a:lstStyle/>
        <a:p>
          <a:r>
            <a:rPr lang="de-DE" sz="1800" dirty="0" smtClean="0">
              <a:solidFill>
                <a:schemeClr val="tx1"/>
              </a:solidFill>
            </a:rPr>
            <a:t>Betreuungsnetzwerk</a:t>
          </a:r>
        </a:p>
        <a:p>
          <a:endParaRPr lang="de-DE" sz="1800" dirty="0">
            <a:solidFill>
              <a:schemeClr val="tx1"/>
            </a:solidFill>
          </a:endParaRPr>
        </a:p>
      </dgm:t>
    </dgm:pt>
    <dgm:pt modelId="{2D7CA7BD-8D20-4DE6-AB17-058AE1DBAF0A}" type="parTrans" cxnId="{66117A64-BCE0-4746-A645-290FDAD8BFD5}">
      <dgm:prSet/>
      <dgm:spPr/>
      <dgm:t>
        <a:bodyPr/>
        <a:lstStyle/>
        <a:p>
          <a:endParaRPr lang="de-DE" sz="1800">
            <a:solidFill>
              <a:schemeClr val="tx1"/>
            </a:solidFill>
          </a:endParaRPr>
        </a:p>
      </dgm:t>
    </dgm:pt>
    <dgm:pt modelId="{EA1DBC0D-2D8A-4C6D-94E4-AAB37496EF93}" type="sibTrans" cxnId="{66117A64-BCE0-4746-A645-290FDAD8BFD5}">
      <dgm:prSet/>
      <dgm:spPr/>
      <dgm:t>
        <a:bodyPr/>
        <a:lstStyle/>
        <a:p>
          <a:endParaRPr lang="de-DE"/>
        </a:p>
      </dgm:t>
    </dgm:pt>
    <dgm:pt modelId="{3A14A69E-B718-498A-BD39-5B23FCBA53FB}">
      <dgm:prSet custT="1"/>
      <dgm:spPr/>
      <dgm:t>
        <a:bodyPr/>
        <a:lstStyle/>
        <a:p>
          <a:r>
            <a:rPr lang="de-DE" sz="1800" dirty="0" smtClean="0">
              <a:solidFill>
                <a:schemeClr val="tx1"/>
              </a:solidFill>
            </a:rPr>
            <a:t>Konzeptentwicklung</a:t>
          </a:r>
          <a:endParaRPr lang="de-DE" sz="1800" dirty="0">
            <a:solidFill>
              <a:schemeClr val="tx1"/>
            </a:solidFill>
          </a:endParaRPr>
        </a:p>
      </dgm:t>
    </dgm:pt>
    <dgm:pt modelId="{AADBCBF1-F37E-4BAF-8A01-4932729BB34E}" type="parTrans" cxnId="{50151302-06BC-41E7-8E1F-AA6E6532C5FC}">
      <dgm:prSet/>
      <dgm:spPr/>
      <dgm:t>
        <a:bodyPr/>
        <a:lstStyle/>
        <a:p>
          <a:endParaRPr lang="de-DE" sz="1800">
            <a:solidFill>
              <a:schemeClr val="tx1"/>
            </a:solidFill>
          </a:endParaRPr>
        </a:p>
      </dgm:t>
    </dgm:pt>
    <dgm:pt modelId="{E39BBD56-B81E-4923-8842-0D5C0D14D0EC}" type="sibTrans" cxnId="{50151302-06BC-41E7-8E1F-AA6E6532C5FC}">
      <dgm:prSet/>
      <dgm:spPr/>
      <dgm:t>
        <a:bodyPr/>
        <a:lstStyle/>
        <a:p>
          <a:endParaRPr lang="de-DE"/>
        </a:p>
      </dgm:t>
    </dgm:pt>
    <dgm:pt modelId="{2DDD5318-D1AB-4380-BCB5-72AD111BC511}">
      <dgm:prSet custT="1"/>
      <dgm:spPr>
        <a:solidFill>
          <a:schemeClr val="accent6">
            <a:lumMod val="60000"/>
            <a:lumOff val="40000"/>
          </a:schemeClr>
        </a:solidFill>
      </dgm:spPr>
      <dgm:t>
        <a:bodyPr/>
        <a:lstStyle/>
        <a:p>
          <a:r>
            <a:rPr lang="de-DE" sz="1800" dirty="0" smtClean="0">
              <a:solidFill>
                <a:schemeClr val="tx1"/>
              </a:solidFill>
            </a:rPr>
            <a:t>Fachlicher Austausch</a:t>
          </a:r>
        </a:p>
        <a:p>
          <a:endParaRPr lang="de-DE" sz="1800" dirty="0">
            <a:solidFill>
              <a:schemeClr val="tx1"/>
            </a:solidFill>
          </a:endParaRPr>
        </a:p>
      </dgm:t>
    </dgm:pt>
    <dgm:pt modelId="{AD9D9E6F-9C7F-4780-86E8-AB2FC1F9646A}" type="parTrans" cxnId="{C1EA66C0-C38D-4B35-A5D8-A71C863890E8}">
      <dgm:prSet/>
      <dgm:spPr/>
      <dgm:t>
        <a:bodyPr/>
        <a:lstStyle/>
        <a:p>
          <a:endParaRPr lang="de-DE">
            <a:solidFill>
              <a:schemeClr val="tx1"/>
            </a:solidFill>
          </a:endParaRPr>
        </a:p>
      </dgm:t>
    </dgm:pt>
    <dgm:pt modelId="{68C23926-C5B7-4CFD-A2A2-A94E44734AC8}" type="sibTrans" cxnId="{C1EA66C0-C38D-4B35-A5D8-A71C863890E8}">
      <dgm:prSet/>
      <dgm:spPr/>
      <dgm:t>
        <a:bodyPr/>
        <a:lstStyle/>
        <a:p>
          <a:endParaRPr lang="de-DE"/>
        </a:p>
      </dgm:t>
    </dgm:pt>
    <dgm:pt modelId="{3940B2B6-71E0-4CA1-B0D6-314FE4A6F34F}">
      <dgm:prSet custT="1"/>
      <dgm:spPr>
        <a:solidFill>
          <a:schemeClr val="accent6">
            <a:lumMod val="60000"/>
            <a:lumOff val="40000"/>
          </a:schemeClr>
        </a:solidFill>
      </dgm:spPr>
      <dgm:t>
        <a:bodyPr/>
        <a:lstStyle/>
        <a:p>
          <a:r>
            <a:rPr lang="de-DE" sz="1800" dirty="0" smtClean="0">
              <a:solidFill>
                <a:schemeClr val="tx1"/>
              </a:solidFill>
            </a:rPr>
            <a:t>Vernetzung</a:t>
          </a:r>
          <a:endParaRPr lang="de-DE" sz="1800" dirty="0">
            <a:solidFill>
              <a:schemeClr val="tx1"/>
            </a:solidFill>
          </a:endParaRPr>
        </a:p>
      </dgm:t>
    </dgm:pt>
    <dgm:pt modelId="{7BAA4F07-B453-41F0-8FFB-9452BC175A45}" type="parTrans" cxnId="{A76A80FC-BC29-4921-8784-A833DD30B20A}">
      <dgm:prSet/>
      <dgm:spPr/>
      <dgm:t>
        <a:bodyPr/>
        <a:lstStyle/>
        <a:p>
          <a:endParaRPr lang="de-DE">
            <a:solidFill>
              <a:schemeClr val="tx1"/>
            </a:solidFill>
          </a:endParaRPr>
        </a:p>
      </dgm:t>
    </dgm:pt>
    <dgm:pt modelId="{45D16E1E-9CD1-48C9-A610-752B511C8F26}" type="sibTrans" cxnId="{A76A80FC-BC29-4921-8784-A833DD30B20A}">
      <dgm:prSet/>
      <dgm:spPr/>
      <dgm:t>
        <a:bodyPr/>
        <a:lstStyle/>
        <a:p>
          <a:endParaRPr lang="de-DE"/>
        </a:p>
      </dgm:t>
    </dgm:pt>
    <dgm:pt modelId="{E4494561-6FA6-485E-8F7C-C7E94E7DCA28}">
      <dgm:prSet custT="1"/>
      <dgm:spPr>
        <a:solidFill>
          <a:schemeClr val="accent6">
            <a:lumMod val="60000"/>
            <a:lumOff val="40000"/>
          </a:schemeClr>
        </a:solidFill>
      </dgm:spPr>
      <dgm:t>
        <a:bodyPr/>
        <a:lstStyle/>
        <a:p>
          <a:r>
            <a:rPr lang="de-DE" sz="1800" dirty="0" smtClean="0">
              <a:solidFill>
                <a:schemeClr val="tx1"/>
              </a:solidFill>
            </a:rPr>
            <a:t>Fachtagungen</a:t>
          </a:r>
          <a:endParaRPr lang="de-DE" sz="1800" dirty="0">
            <a:solidFill>
              <a:schemeClr val="tx1"/>
            </a:solidFill>
          </a:endParaRPr>
        </a:p>
      </dgm:t>
    </dgm:pt>
    <dgm:pt modelId="{96DDE0D0-3AC6-49EF-85D9-B338026F930C}" type="parTrans" cxnId="{C12EC2F3-4163-4907-88B8-7939FC85F5FC}">
      <dgm:prSet/>
      <dgm:spPr/>
      <dgm:t>
        <a:bodyPr/>
        <a:lstStyle/>
        <a:p>
          <a:endParaRPr lang="de-DE">
            <a:solidFill>
              <a:schemeClr val="tx1"/>
            </a:solidFill>
          </a:endParaRPr>
        </a:p>
      </dgm:t>
    </dgm:pt>
    <dgm:pt modelId="{1C2A67D8-A9C6-4848-AA92-079B06741E28}" type="sibTrans" cxnId="{C12EC2F3-4163-4907-88B8-7939FC85F5FC}">
      <dgm:prSet/>
      <dgm:spPr/>
      <dgm:t>
        <a:bodyPr/>
        <a:lstStyle/>
        <a:p>
          <a:endParaRPr lang="de-DE"/>
        </a:p>
      </dgm:t>
    </dgm:pt>
    <dgm:pt modelId="{14ECD6EA-1DC0-4556-9A97-F335090A5930}">
      <dgm:prSet custT="1"/>
      <dgm:spPr>
        <a:solidFill>
          <a:schemeClr val="bg2">
            <a:lumMod val="75000"/>
          </a:schemeClr>
        </a:solidFill>
      </dgm:spPr>
      <dgm:t>
        <a:bodyPr/>
        <a:lstStyle/>
        <a:p>
          <a:r>
            <a:rPr lang="de-DE" sz="1600" dirty="0" smtClean="0">
              <a:solidFill>
                <a:schemeClr val="tx1"/>
              </a:solidFill>
            </a:rPr>
            <a:t>Bereitstellung von Informationen</a:t>
          </a:r>
          <a:endParaRPr lang="de-DE" sz="1600" dirty="0">
            <a:solidFill>
              <a:schemeClr val="tx1"/>
            </a:solidFill>
          </a:endParaRPr>
        </a:p>
      </dgm:t>
    </dgm:pt>
    <dgm:pt modelId="{A6B8EB40-85AB-4D12-B15F-EB0EE7591A09}" type="sibTrans" cxnId="{6DC27556-F64D-4647-8DF3-A0AB9F289508}">
      <dgm:prSet/>
      <dgm:spPr/>
      <dgm:t>
        <a:bodyPr/>
        <a:lstStyle/>
        <a:p>
          <a:endParaRPr lang="de-DE"/>
        </a:p>
      </dgm:t>
    </dgm:pt>
    <dgm:pt modelId="{CE96662C-9A5F-4124-8938-8D5743A79F00}" type="parTrans" cxnId="{6DC27556-F64D-4647-8DF3-A0AB9F289508}">
      <dgm:prSet/>
      <dgm:spPr/>
      <dgm:t>
        <a:bodyPr/>
        <a:lstStyle/>
        <a:p>
          <a:endParaRPr lang="de-DE" sz="1800">
            <a:solidFill>
              <a:schemeClr val="tx1"/>
            </a:solidFill>
          </a:endParaRPr>
        </a:p>
      </dgm:t>
    </dgm:pt>
    <dgm:pt modelId="{50412B83-B221-490C-A727-153F37E8DD3F}" type="pres">
      <dgm:prSet presAssocID="{B0A8FB94-4CD1-4A6E-9A97-BC7B4BA110E4}" presName="Name0" presStyleCnt="0">
        <dgm:presLayoutVars>
          <dgm:chMax val="1"/>
          <dgm:chPref val="1"/>
          <dgm:dir/>
          <dgm:animOne val="branch"/>
          <dgm:animLvl val="lvl"/>
        </dgm:presLayoutVars>
      </dgm:prSet>
      <dgm:spPr/>
      <dgm:t>
        <a:bodyPr/>
        <a:lstStyle/>
        <a:p>
          <a:endParaRPr lang="de-DE"/>
        </a:p>
      </dgm:t>
    </dgm:pt>
    <dgm:pt modelId="{AE2D8EDB-1C65-44C2-9510-F78425D18D77}" type="pres">
      <dgm:prSet presAssocID="{E4CECD1F-5A78-4C49-890E-7A6D61F5A960}" presName="textCenter" presStyleLbl="node1" presStyleIdx="0" presStyleCnt="11" custScaleX="165750" custScaleY="97672" custLinFactNeighborX="-2694" custLinFactNeighborY="673"/>
      <dgm:spPr/>
      <dgm:t>
        <a:bodyPr/>
        <a:lstStyle/>
        <a:p>
          <a:endParaRPr lang="de-DE"/>
        </a:p>
      </dgm:t>
    </dgm:pt>
    <dgm:pt modelId="{D73AD5BF-B682-4A12-92A7-34057A2247F3}" type="pres">
      <dgm:prSet presAssocID="{E4CECD1F-5A78-4C49-890E-7A6D61F5A960}" presName="cycle_1" presStyleCnt="0"/>
      <dgm:spPr/>
    </dgm:pt>
    <dgm:pt modelId="{4A62DB2E-33D1-47CC-9957-25B56C9E9C84}" type="pres">
      <dgm:prSet presAssocID="{AA9FD08D-EF5B-4C1C-970B-C2529A4A5D42}" presName="childCenter1" presStyleLbl="node1" presStyleIdx="1" presStyleCnt="11" custScaleX="279613" custScaleY="164437" custLinFactNeighborX="2995" custLinFactNeighborY="10183"/>
      <dgm:spPr/>
      <dgm:t>
        <a:bodyPr/>
        <a:lstStyle/>
        <a:p>
          <a:endParaRPr lang="de-DE"/>
        </a:p>
      </dgm:t>
    </dgm:pt>
    <dgm:pt modelId="{02E90B52-6C80-4FEA-90E4-8062C75D4E45}" type="pres">
      <dgm:prSet presAssocID="{616B9752-E5C5-43AB-BF20-069CBE8507FB}" presName="Name141" presStyleLbl="parChTrans1D3" presStyleIdx="0" presStyleCnt="5"/>
      <dgm:spPr/>
      <dgm:t>
        <a:bodyPr/>
        <a:lstStyle/>
        <a:p>
          <a:endParaRPr lang="de-DE"/>
        </a:p>
      </dgm:t>
    </dgm:pt>
    <dgm:pt modelId="{36CBACED-033A-4320-9404-B3144E0DC8E4}" type="pres">
      <dgm:prSet presAssocID="{342C6D89-F59A-459C-A763-E94C85B9FE78}" presName="text1" presStyleLbl="node1" presStyleIdx="2" presStyleCnt="11" custScaleX="244548" custRadScaleRad="161131" custRadScaleInc="-7043">
        <dgm:presLayoutVars>
          <dgm:bulletEnabled val="1"/>
        </dgm:presLayoutVars>
      </dgm:prSet>
      <dgm:spPr/>
      <dgm:t>
        <a:bodyPr/>
        <a:lstStyle/>
        <a:p>
          <a:endParaRPr lang="de-DE"/>
        </a:p>
      </dgm:t>
    </dgm:pt>
    <dgm:pt modelId="{C835EC18-EECE-4BDB-824F-50EE55E3984A}" type="pres">
      <dgm:prSet presAssocID="{22F2DAB2-9031-4E41-8EB5-C80EB04C5D1D}" presName="Name141" presStyleLbl="parChTrans1D3" presStyleIdx="1" presStyleCnt="5"/>
      <dgm:spPr/>
      <dgm:t>
        <a:bodyPr/>
        <a:lstStyle/>
        <a:p>
          <a:endParaRPr lang="de-DE"/>
        </a:p>
      </dgm:t>
    </dgm:pt>
    <dgm:pt modelId="{1BDA1B56-BC45-4867-9DE1-A74B0393F59D}" type="pres">
      <dgm:prSet presAssocID="{EA98C4D8-9C51-40B7-9717-109EF51F7A49}" presName="text1" presStyleLbl="node1" presStyleIdx="3" presStyleCnt="11" custScaleX="323357" custScaleY="184796" custRadScaleRad="152074" custRadScaleInc="4614">
        <dgm:presLayoutVars>
          <dgm:bulletEnabled val="1"/>
        </dgm:presLayoutVars>
      </dgm:prSet>
      <dgm:spPr/>
      <dgm:t>
        <a:bodyPr/>
        <a:lstStyle/>
        <a:p>
          <a:endParaRPr lang="de-DE"/>
        </a:p>
      </dgm:t>
    </dgm:pt>
    <dgm:pt modelId="{1CC4A34C-572B-468C-9B46-6138BC7D4C69}" type="pres">
      <dgm:prSet presAssocID="{31C13965-F60B-4DF5-B0C3-3C3323881823}" presName="Name144" presStyleLbl="parChTrans1D2" presStyleIdx="0" presStyleCnt="5"/>
      <dgm:spPr/>
      <dgm:t>
        <a:bodyPr/>
        <a:lstStyle/>
        <a:p>
          <a:endParaRPr lang="de-DE"/>
        </a:p>
      </dgm:t>
    </dgm:pt>
    <dgm:pt modelId="{62B8D79A-DF6F-4C05-83C9-7AD3B75ECF52}" type="pres">
      <dgm:prSet presAssocID="{E4CECD1F-5A78-4C49-890E-7A6D61F5A960}" presName="cycle_2" presStyleCnt="0"/>
      <dgm:spPr/>
    </dgm:pt>
    <dgm:pt modelId="{0E4F7293-B91D-4EF9-B32D-B893C3DA9740}" type="pres">
      <dgm:prSet presAssocID="{14ECD6EA-1DC0-4556-9A97-F335090A5930}" presName="childCenter2" presStyleLbl="node1" presStyleIdx="4" presStyleCnt="11" custFlipHor="0" custScaleX="352750" custScaleY="129560" custLinFactNeighborX="95637" custLinFactNeighborY="18014"/>
      <dgm:spPr/>
      <dgm:t>
        <a:bodyPr/>
        <a:lstStyle/>
        <a:p>
          <a:endParaRPr lang="de-DE"/>
        </a:p>
      </dgm:t>
    </dgm:pt>
    <dgm:pt modelId="{4834285A-594E-413A-81F7-660B706D0043}" type="pres">
      <dgm:prSet presAssocID="{39463E3D-DB49-4C41-9622-6934A844A304}" presName="Name218" presStyleLbl="parChTrans1D3" presStyleIdx="2" presStyleCnt="5"/>
      <dgm:spPr/>
      <dgm:t>
        <a:bodyPr/>
        <a:lstStyle/>
        <a:p>
          <a:endParaRPr lang="de-DE"/>
        </a:p>
      </dgm:t>
    </dgm:pt>
    <dgm:pt modelId="{CAC74659-25AD-440B-800F-13D4F187DD0B}" type="pres">
      <dgm:prSet presAssocID="{C70017D9-A2C6-4556-A41F-339DFBD0FD57}" presName="text2" presStyleLbl="node1" presStyleIdx="5" presStyleCnt="11" custScaleX="380827" custScaleY="108403" custRadScaleRad="216513" custRadScaleInc="-6574">
        <dgm:presLayoutVars>
          <dgm:bulletEnabled val="1"/>
        </dgm:presLayoutVars>
      </dgm:prSet>
      <dgm:spPr/>
      <dgm:t>
        <a:bodyPr/>
        <a:lstStyle/>
        <a:p>
          <a:endParaRPr lang="de-DE"/>
        </a:p>
      </dgm:t>
    </dgm:pt>
    <dgm:pt modelId="{BB3FB180-8A6A-4C23-920B-AA9BE9F44CFA}" type="pres">
      <dgm:prSet presAssocID="{CE96662C-9A5F-4124-8938-8D5743A79F00}" presName="Name221" presStyleLbl="parChTrans1D2" presStyleIdx="1" presStyleCnt="5"/>
      <dgm:spPr/>
      <dgm:t>
        <a:bodyPr/>
        <a:lstStyle/>
        <a:p>
          <a:endParaRPr lang="de-DE"/>
        </a:p>
      </dgm:t>
    </dgm:pt>
    <dgm:pt modelId="{68D9D6CB-8CB6-4892-A066-F6A5DF2D886A}" type="pres">
      <dgm:prSet presAssocID="{E4CECD1F-5A78-4C49-890E-7A6D61F5A960}" presName="cycle_3" presStyleCnt="0"/>
      <dgm:spPr/>
    </dgm:pt>
    <dgm:pt modelId="{9FE2B355-179B-4720-A4E8-1D7DC5AC0F9E}" type="pres">
      <dgm:prSet presAssocID="{9C757DC2-0A37-4C43-BFEF-72ABFC8CC61E}" presName="childCenter3" presStyleLbl="node1" presStyleIdx="6" presStyleCnt="11" custScaleX="275844" custScaleY="107880" custLinFactNeighborX="2973" custLinFactNeighborY="244"/>
      <dgm:spPr/>
      <dgm:t>
        <a:bodyPr/>
        <a:lstStyle/>
        <a:p>
          <a:endParaRPr lang="de-DE"/>
        </a:p>
      </dgm:t>
    </dgm:pt>
    <dgm:pt modelId="{B7A34D21-7602-4BB3-83D5-4FF1E995BA44}" type="pres">
      <dgm:prSet presAssocID="{2D7CA7BD-8D20-4DE6-AB17-058AE1DBAF0A}" presName="Name288" presStyleLbl="parChTrans1D2" presStyleIdx="2" presStyleCnt="5"/>
      <dgm:spPr/>
      <dgm:t>
        <a:bodyPr/>
        <a:lstStyle/>
        <a:p>
          <a:endParaRPr lang="de-DE"/>
        </a:p>
      </dgm:t>
    </dgm:pt>
    <dgm:pt modelId="{07DF0CDC-CB0D-4824-99EC-B60AFC22D22E}" type="pres">
      <dgm:prSet presAssocID="{E4CECD1F-5A78-4C49-890E-7A6D61F5A960}" presName="cycle_4" presStyleCnt="0"/>
      <dgm:spPr/>
    </dgm:pt>
    <dgm:pt modelId="{5C842109-803B-4706-8B67-BF23B7139436}" type="pres">
      <dgm:prSet presAssocID="{3A14A69E-B718-498A-BD39-5B23FCBA53FB}" presName="childCenter4" presStyleLbl="node1" presStyleIdx="7" presStyleCnt="11" custScaleX="317721" custLinFactNeighborX="-12044" custLinFactNeighborY="297"/>
      <dgm:spPr/>
      <dgm:t>
        <a:bodyPr/>
        <a:lstStyle/>
        <a:p>
          <a:endParaRPr lang="de-DE"/>
        </a:p>
      </dgm:t>
    </dgm:pt>
    <dgm:pt modelId="{FEB277BE-4630-4B85-9C62-AA2F86B09CE7}" type="pres">
      <dgm:prSet presAssocID="{AADBCBF1-F37E-4BAF-8A01-4932729BB34E}" presName="Name345" presStyleLbl="parChTrans1D2" presStyleIdx="3" presStyleCnt="5"/>
      <dgm:spPr/>
      <dgm:t>
        <a:bodyPr/>
        <a:lstStyle/>
        <a:p>
          <a:endParaRPr lang="de-DE"/>
        </a:p>
      </dgm:t>
    </dgm:pt>
    <dgm:pt modelId="{4B91DAE9-40C0-4DFA-863D-5DFA7606E1E6}" type="pres">
      <dgm:prSet presAssocID="{E4CECD1F-5A78-4C49-890E-7A6D61F5A960}" presName="cycle_5" presStyleCnt="0"/>
      <dgm:spPr/>
    </dgm:pt>
    <dgm:pt modelId="{4D5C2467-BB38-4445-BCE1-B4F3C67CFABF}" type="pres">
      <dgm:prSet presAssocID="{2DDD5318-D1AB-4380-BCB5-72AD111BC511}" presName="childCenter5" presStyleLbl="node1" presStyleIdx="8" presStyleCnt="11" custScaleX="288450" custScaleY="156428" custLinFactNeighborX="-41328" custLinFactNeighborY="12954"/>
      <dgm:spPr/>
      <dgm:t>
        <a:bodyPr/>
        <a:lstStyle/>
        <a:p>
          <a:endParaRPr lang="de-DE"/>
        </a:p>
      </dgm:t>
    </dgm:pt>
    <dgm:pt modelId="{A41E39A0-4F88-4EDE-9A1D-4D1920685BD6}" type="pres">
      <dgm:prSet presAssocID="{7BAA4F07-B453-41F0-8FFB-9452BC175A45}" presName="Name389" presStyleLbl="parChTrans1D3" presStyleIdx="3" presStyleCnt="5"/>
      <dgm:spPr/>
      <dgm:t>
        <a:bodyPr/>
        <a:lstStyle/>
        <a:p>
          <a:endParaRPr lang="de-DE"/>
        </a:p>
      </dgm:t>
    </dgm:pt>
    <dgm:pt modelId="{4F7C5206-ADED-4144-B63A-76096B53C21D}" type="pres">
      <dgm:prSet presAssocID="{3940B2B6-71E0-4CA1-B0D6-314FE4A6F34F}" presName="text5" presStyleLbl="node1" presStyleIdx="9" presStyleCnt="11" custScaleX="299070" custRadScaleRad="263230" custRadScaleInc="4304">
        <dgm:presLayoutVars>
          <dgm:bulletEnabled val="1"/>
        </dgm:presLayoutVars>
      </dgm:prSet>
      <dgm:spPr/>
      <dgm:t>
        <a:bodyPr/>
        <a:lstStyle/>
        <a:p>
          <a:endParaRPr lang="de-DE"/>
        </a:p>
      </dgm:t>
    </dgm:pt>
    <dgm:pt modelId="{7029012B-BFFB-4889-92AF-0C311538D706}" type="pres">
      <dgm:prSet presAssocID="{96DDE0D0-3AC6-49EF-85D9-B338026F930C}" presName="Name389" presStyleLbl="parChTrans1D3" presStyleIdx="4" presStyleCnt="5"/>
      <dgm:spPr/>
      <dgm:t>
        <a:bodyPr/>
        <a:lstStyle/>
        <a:p>
          <a:endParaRPr lang="de-DE"/>
        </a:p>
      </dgm:t>
    </dgm:pt>
    <dgm:pt modelId="{B764C862-579A-4367-BCA0-AC6EFBE49D39}" type="pres">
      <dgm:prSet presAssocID="{E4494561-6FA6-485E-8F7C-C7E94E7DCA28}" presName="text5" presStyleLbl="node1" presStyleIdx="10" presStyleCnt="11" custScaleX="362299" custRadScaleRad="214464" custRadScaleInc="-48258">
        <dgm:presLayoutVars>
          <dgm:bulletEnabled val="1"/>
        </dgm:presLayoutVars>
      </dgm:prSet>
      <dgm:spPr/>
      <dgm:t>
        <a:bodyPr/>
        <a:lstStyle/>
        <a:p>
          <a:endParaRPr lang="de-DE"/>
        </a:p>
      </dgm:t>
    </dgm:pt>
    <dgm:pt modelId="{07C678E5-01BD-4832-9664-C2B5ECC93866}" type="pres">
      <dgm:prSet presAssocID="{AD9D9E6F-9C7F-4780-86E8-AB2FC1F9646A}" presName="Name392" presStyleLbl="parChTrans1D2" presStyleIdx="4" presStyleCnt="5"/>
      <dgm:spPr/>
      <dgm:t>
        <a:bodyPr/>
        <a:lstStyle/>
        <a:p>
          <a:endParaRPr lang="de-DE"/>
        </a:p>
      </dgm:t>
    </dgm:pt>
  </dgm:ptLst>
  <dgm:cxnLst>
    <dgm:cxn modelId="{C1EA66C0-C38D-4B35-A5D8-A71C863890E8}" srcId="{E4CECD1F-5A78-4C49-890E-7A6D61F5A960}" destId="{2DDD5318-D1AB-4380-BCB5-72AD111BC511}" srcOrd="4" destOrd="0" parTransId="{AD9D9E6F-9C7F-4780-86E8-AB2FC1F9646A}" sibTransId="{68C23926-C5B7-4CFD-A2A2-A94E44734AC8}"/>
    <dgm:cxn modelId="{7321FAA9-6E74-4EE1-AA13-413A36C43437}" srcId="{E4CECD1F-5A78-4C49-890E-7A6D61F5A960}" destId="{AA9FD08D-EF5B-4C1C-970B-C2529A4A5D42}" srcOrd="0" destOrd="0" parTransId="{31C13965-F60B-4DF5-B0C3-3C3323881823}" sibTransId="{61802E68-40BF-4AF5-890C-8DBE9BAABF53}"/>
    <dgm:cxn modelId="{DBF77618-DDAC-4CA8-BB05-43A13524EB43}" type="presOf" srcId="{EA98C4D8-9C51-40B7-9717-109EF51F7A49}" destId="{1BDA1B56-BC45-4867-9DE1-A74B0393F59D}" srcOrd="0" destOrd="0" presId="urn:microsoft.com/office/officeart/2008/layout/RadialCluster"/>
    <dgm:cxn modelId="{24C572A9-C416-474E-B295-3AFE22F0D568}" type="presOf" srcId="{22F2DAB2-9031-4E41-8EB5-C80EB04C5D1D}" destId="{C835EC18-EECE-4BDB-824F-50EE55E3984A}" srcOrd="0" destOrd="0" presId="urn:microsoft.com/office/officeart/2008/layout/RadialCluster"/>
    <dgm:cxn modelId="{DBBE19DB-F4EA-4C58-9DD8-3BDBEA291429}" srcId="{14ECD6EA-1DC0-4556-9A97-F335090A5930}" destId="{C70017D9-A2C6-4556-A41F-339DFBD0FD57}" srcOrd="0" destOrd="0" parTransId="{39463E3D-DB49-4C41-9622-6934A844A304}" sibTransId="{B36EB873-0108-4A6C-9468-C6AF9F91AAAA}"/>
    <dgm:cxn modelId="{5878B955-59E4-4263-BCEF-7E90CB376A84}" srcId="{AA9FD08D-EF5B-4C1C-970B-C2529A4A5D42}" destId="{342C6D89-F59A-459C-A763-E94C85B9FE78}" srcOrd="0" destOrd="0" parTransId="{616B9752-E5C5-43AB-BF20-069CBE8507FB}" sibTransId="{78335E90-1647-4D74-AFD3-AE939ED12A7C}"/>
    <dgm:cxn modelId="{A8C29AF9-2477-4E9F-BC0F-8694E1A950FE}" type="presOf" srcId="{96DDE0D0-3AC6-49EF-85D9-B338026F930C}" destId="{7029012B-BFFB-4889-92AF-0C311538D706}" srcOrd="0" destOrd="0" presId="urn:microsoft.com/office/officeart/2008/layout/RadialCluster"/>
    <dgm:cxn modelId="{A3A92CA2-1CCA-4DFE-94EC-C5AB92309024}" type="presOf" srcId="{3A14A69E-B718-498A-BD39-5B23FCBA53FB}" destId="{5C842109-803B-4706-8B67-BF23B7139436}" srcOrd="0" destOrd="0" presId="urn:microsoft.com/office/officeart/2008/layout/RadialCluster"/>
    <dgm:cxn modelId="{0C1A0752-E72E-44B8-AD08-882B33239506}" srcId="{AA9FD08D-EF5B-4C1C-970B-C2529A4A5D42}" destId="{EA98C4D8-9C51-40B7-9717-109EF51F7A49}" srcOrd="1" destOrd="0" parTransId="{22F2DAB2-9031-4E41-8EB5-C80EB04C5D1D}" sibTransId="{320C36D2-FE72-42EF-A76C-22795BD896E8}"/>
    <dgm:cxn modelId="{6DC27556-F64D-4647-8DF3-A0AB9F289508}" srcId="{E4CECD1F-5A78-4C49-890E-7A6D61F5A960}" destId="{14ECD6EA-1DC0-4556-9A97-F335090A5930}" srcOrd="1" destOrd="0" parTransId="{CE96662C-9A5F-4124-8938-8D5743A79F00}" sibTransId="{A6B8EB40-85AB-4D12-B15F-EB0EE7591A09}"/>
    <dgm:cxn modelId="{66117A64-BCE0-4746-A645-290FDAD8BFD5}" srcId="{E4CECD1F-5A78-4C49-890E-7A6D61F5A960}" destId="{9C757DC2-0A37-4C43-BFEF-72ABFC8CC61E}" srcOrd="2" destOrd="0" parTransId="{2D7CA7BD-8D20-4DE6-AB17-058AE1DBAF0A}" sibTransId="{EA1DBC0D-2D8A-4C6D-94E4-AAB37496EF93}"/>
    <dgm:cxn modelId="{A78EB3FF-A824-425E-AB3D-E2804DB3005B}" type="presOf" srcId="{AADBCBF1-F37E-4BAF-8A01-4932729BB34E}" destId="{FEB277BE-4630-4B85-9C62-AA2F86B09CE7}" srcOrd="0" destOrd="0" presId="urn:microsoft.com/office/officeart/2008/layout/RadialCluster"/>
    <dgm:cxn modelId="{653F78B9-20C4-414F-8B2A-D103C0CF2A22}" type="presOf" srcId="{E4494561-6FA6-485E-8F7C-C7E94E7DCA28}" destId="{B764C862-579A-4367-BCA0-AC6EFBE49D39}" srcOrd="0" destOrd="0" presId="urn:microsoft.com/office/officeart/2008/layout/RadialCluster"/>
    <dgm:cxn modelId="{DE4B6EA5-7DCF-4EEF-9C21-CAA30C43EA43}" type="presOf" srcId="{2DDD5318-D1AB-4380-BCB5-72AD111BC511}" destId="{4D5C2467-BB38-4445-BCE1-B4F3C67CFABF}" srcOrd="0" destOrd="0" presId="urn:microsoft.com/office/officeart/2008/layout/RadialCluster"/>
    <dgm:cxn modelId="{FEA782E4-DDE2-45F7-A037-C26FE2DE39A2}" type="presOf" srcId="{342C6D89-F59A-459C-A763-E94C85B9FE78}" destId="{36CBACED-033A-4320-9404-B3144E0DC8E4}" srcOrd="0" destOrd="0" presId="urn:microsoft.com/office/officeart/2008/layout/RadialCluster"/>
    <dgm:cxn modelId="{C12EC2F3-4163-4907-88B8-7939FC85F5FC}" srcId="{2DDD5318-D1AB-4380-BCB5-72AD111BC511}" destId="{E4494561-6FA6-485E-8F7C-C7E94E7DCA28}" srcOrd="1" destOrd="0" parTransId="{96DDE0D0-3AC6-49EF-85D9-B338026F930C}" sibTransId="{1C2A67D8-A9C6-4848-AA92-079B06741E28}"/>
    <dgm:cxn modelId="{5C27E502-DB58-4341-91AA-58A1E208E4CF}" type="presOf" srcId="{E4CECD1F-5A78-4C49-890E-7A6D61F5A960}" destId="{AE2D8EDB-1C65-44C2-9510-F78425D18D77}" srcOrd="0" destOrd="0" presId="urn:microsoft.com/office/officeart/2008/layout/RadialCluster"/>
    <dgm:cxn modelId="{AB747597-3D60-44F9-8A7D-F491B0938684}" type="presOf" srcId="{14ECD6EA-1DC0-4556-9A97-F335090A5930}" destId="{0E4F7293-B91D-4EF9-B32D-B893C3DA9740}" srcOrd="0" destOrd="0" presId="urn:microsoft.com/office/officeart/2008/layout/RadialCluster"/>
    <dgm:cxn modelId="{F2C062F3-86E4-4588-8810-6D4383469361}" type="presOf" srcId="{7BAA4F07-B453-41F0-8FFB-9452BC175A45}" destId="{A41E39A0-4F88-4EDE-9A1D-4D1920685BD6}" srcOrd="0" destOrd="0" presId="urn:microsoft.com/office/officeart/2008/layout/RadialCluster"/>
    <dgm:cxn modelId="{9C0E5479-84B4-430B-9816-017CE031AB62}" srcId="{B0A8FB94-4CD1-4A6E-9A97-BC7B4BA110E4}" destId="{E4CECD1F-5A78-4C49-890E-7A6D61F5A960}" srcOrd="0" destOrd="0" parTransId="{8D756A0C-B2BB-4DBE-8811-2CAE67B362B5}" sibTransId="{8A5F72B3-103A-4EF4-946C-DDC8258EE465}"/>
    <dgm:cxn modelId="{45C9076E-AD5B-4252-91A6-95F8141EAA6F}" type="presOf" srcId="{616B9752-E5C5-43AB-BF20-069CBE8507FB}" destId="{02E90B52-6C80-4FEA-90E4-8062C75D4E45}" srcOrd="0" destOrd="0" presId="urn:microsoft.com/office/officeart/2008/layout/RadialCluster"/>
    <dgm:cxn modelId="{2A8DE9EB-AA5E-46FB-98E7-569DC15B95A8}" type="presOf" srcId="{AD9D9E6F-9C7F-4780-86E8-AB2FC1F9646A}" destId="{07C678E5-01BD-4832-9664-C2B5ECC93866}" srcOrd="0" destOrd="0" presId="urn:microsoft.com/office/officeart/2008/layout/RadialCluster"/>
    <dgm:cxn modelId="{0E2E4646-5FBC-4A51-8C4E-ADBD2F3C8907}" type="presOf" srcId="{C70017D9-A2C6-4556-A41F-339DFBD0FD57}" destId="{CAC74659-25AD-440B-800F-13D4F187DD0B}" srcOrd="0" destOrd="0" presId="urn:microsoft.com/office/officeart/2008/layout/RadialCluster"/>
    <dgm:cxn modelId="{50151302-06BC-41E7-8E1F-AA6E6532C5FC}" srcId="{E4CECD1F-5A78-4C49-890E-7A6D61F5A960}" destId="{3A14A69E-B718-498A-BD39-5B23FCBA53FB}" srcOrd="3" destOrd="0" parTransId="{AADBCBF1-F37E-4BAF-8A01-4932729BB34E}" sibTransId="{E39BBD56-B81E-4923-8842-0D5C0D14D0EC}"/>
    <dgm:cxn modelId="{B343274F-AF7B-4FF5-88DA-D8E22EFD5456}" type="presOf" srcId="{31C13965-F60B-4DF5-B0C3-3C3323881823}" destId="{1CC4A34C-572B-468C-9B46-6138BC7D4C69}" srcOrd="0" destOrd="0" presId="urn:microsoft.com/office/officeart/2008/layout/RadialCluster"/>
    <dgm:cxn modelId="{BB3CB423-C948-41D4-8034-B543BFEAA26F}" type="presOf" srcId="{3940B2B6-71E0-4CA1-B0D6-314FE4A6F34F}" destId="{4F7C5206-ADED-4144-B63A-76096B53C21D}" srcOrd="0" destOrd="0" presId="urn:microsoft.com/office/officeart/2008/layout/RadialCluster"/>
    <dgm:cxn modelId="{0CD883B4-3F2C-4318-B07A-ECABAF09B4A5}" type="presOf" srcId="{2D7CA7BD-8D20-4DE6-AB17-058AE1DBAF0A}" destId="{B7A34D21-7602-4BB3-83D5-4FF1E995BA44}" srcOrd="0" destOrd="0" presId="urn:microsoft.com/office/officeart/2008/layout/RadialCluster"/>
    <dgm:cxn modelId="{3651CFCF-C90D-4BC8-998E-12744CFB87DC}" type="presOf" srcId="{AA9FD08D-EF5B-4C1C-970B-C2529A4A5D42}" destId="{4A62DB2E-33D1-47CC-9957-25B56C9E9C84}" srcOrd="0" destOrd="0" presId="urn:microsoft.com/office/officeart/2008/layout/RadialCluster"/>
    <dgm:cxn modelId="{86918F30-9773-4BF9-B5E7-0B51369894F4}" type="presOf" srcId="{39463E3D-DB49-4C41-9622-6934A844A304}" destId="{4834285A-594E-413A-81F7-660B706D0043}" srcOrd="0" destOrd="0" presId="urn:microsoft.com/office/officeart/2008/layout/RadialCluster"/>
    <dgm:cxn modelId="{774FF46E-36AF-44F4-A871-DCC0A2B2456A}" type="presOf" srcId="{B0A8FB94-4CD1-4A6E-9A97-BC7B4BA110E4}" destId="{50412B83-B221-490C-A727-153F37E8DD3F}" srcOrd="0" destOrd="0" presId="urn:microsoft.com/office/officeart/2008/layout/RadialCluster"/>
    <dgm:cxn modelId="{FCE2DCA0-2E38-40BE-9A9A-7562D0FFA131}" type="presOf" srcId="{9C757DC2-0A37-4C43-BFEF-72ABFC8CC61E}" destId="{9FE2B355-179B-4720-A4E8-1D7DC5AC0F9E}" srcOrd="0" destOrd="0" presId="urn:microsoft.com/office/officeart/2008/layout/RadialCluster"/>
    <dgm:cxn modelId="{A3AC0492-0848-4BF6-9A29-DED1190996BA}" type="presOf" srcId="{CE96662C-9A5F-4124-8938-8D5743A79F00}" destId="{BB3FB180-8A6A-4C23-920B-AA9BE9F44CFA}" srcOrd="0" destOrd="0" presId="urn:microsoft.com/office/officeart/2008/layout/RadialCluster"/>
    <dgm:cxn modelId="{A76A80FC-BC29-4921-8784-A833DD30B20A}" srcId="{2DDD5318-D1AB-4380-BCB5-72AD111BC511}" destId="{3940B2B6-71E0-4CA1-B0D6-314FE4A6F34F}" srcOrd="0" destOrd="0" parTransId="{7BAA4F07-B453-41F0-8FFB-9452BC175A45}" sibTransId="{45D16E1E-9CD1-48C9-A610-752B511C8F26}"/>
    <dgm:cxn modelId="{64B744C9-AC72-4CD7-ADEA-F2E0E29C80D8}" type="presParOf" srcId="{50412B83-B221-490C-A727-153F37E8DD3F}" destId="{AE2D8EDB-1C65-44C2-9510-F78425D18D77}" srcOrd="0" destOrd="0" presId="urn:microsoft.com/office/officeart/2008/layout/RadialCluster"/>
    <dgm:cxn modelId="{88DA2B11-553A-481B-A705-8255E26F3710}" type="presParOf" srcId="{50412B83-B221-490C-A727-153F37E8DD3F}" destId="{D73AD5BF-B682-4A12-92A7-34057A2247F3}" srcOrd="1" destOrd="0" presId="urn:microsoft.com/office/officeart/2008/layout/RadialCluster"/>
    <dgm:cxn modelId="{71B57295-0239-48C9-A40D-98E2E9851902}" type="presParOf" srcId="{D73AD5BF-B682-4A12-92A7-34057A2247F3}" destId="{4A62DB2E-33D1-47CC-9957-25B56C9E9C84}" srcOrd="0" destOrd="0" presId="urn:microsoft.com/office/officeart/2008/layout/RadialCluster"/>
    <dgm:cxn modelId="{30D37F85-278F-4B0B-B11B-115551E7D641}" type="presParOf" srcId="{D73AD5BF-B682-4A12-92A7-34057A2247F3}" destId="{02E90B52-6C80-4FEA-90E4-8062C75D4E45}" srcOrd="1" destOrd="0" presId="urn:microsoft.com/office/officeart/2008/layout/RadialCluster"/>
    <dgm:cxn modelId="{B5045C57-4D52-42B6-AF81-110F5ED518C9}" type="presParOf" srcId="{D73AD5BF-B682-4A12-92A7-34057A2247F3}" destId="{36CBACED-033A-4320-9404-B3144E0DC8E4}" srcOrd="2" destOrd="0" presId="urn:microsoft.com/office/officeart/2008/layout/RadialCluster"/>
    <dgm:cxn modelId="{859868A1-4E8E-44ED-8B37-58D8EBBF6D08}" type="presParOf" srcId="{D73AD5BF-B682-4A12-92A7-34057A2247F3}" destId="{C835EC18-EECE-4BDB-824F-50EE55E3984A}" srcOrd="3" destOrd="0" presId="urn:microsoft.com/office/officeart/2008/layout/RadialCluster"/>
    <dgm:cxn modelId="{A602C01F-AAEB-4ACB-B588-FCD9690CC550}" type="presParOf" srcId="{D73AD5BF-B682-4A12-92A7-34057A2247F3}" destId="{1BDA1B56-BC45-4867-9DE1-A74B0393F59D}" srcOrd="4" destOrd="0" presId="urn:microsoft.com/office/officeart/2008/layout/RadialCluster"/>
    <dgm:cxn modelId="{57C19B3E-E144-4F8A-A19E-539551897978}" type="presParOf" srcId="{50412B83-B221-490C-A727-153F37E8DD3F}" destId="{1CC4A34C-572B-468C-9B46-6138BC7D4C69}" srcOrd="2" destOrd="0" presId="urn:microsoft.com/office/officeart/2008/layout/RadialCluster"/>
    <dgm:cxn modelId="{ED3C9ABB-E760-42B7-A7DA-246E45F2A75D}" type="presParOf" srcId="{50412B83-B221-490C-A727-153F37E8DD3F}" destId="{62B8D79A-DF6F-4C05-83C9-7AD3B75ECF52}" srcOrd="3" destOrd="0" presId="urn:microsoft.com/office/officeart/2008/layout/RadialCluster"/>
    <dgm:cxn modelId="{53ED112D-11EF-4608-855D-021D3890CFEE}" type="presParOf" srcId="{62B8D79A-DF6F-4C05-83C9-7AD3B75ECF52}" destId="{0E4F7293-B91D-4EF9-B32D-B893C3DA9740}" srcOrd="0" destOrd="0" presId="urn:microsoft.com/office/officeart/2008/layout/RadialCluster"/>
    <dgm:cxn modelId="{FDE798B4-2F47-45B6-9F87-F8639228CA70}" type="presParOf" srcId="{62B8D79A-DF6F-4C05-83C9-7AD3B75ECF52}" destId="{4834285A-594E-413A-81F7-660B706D0043}" srcOrd="1" destOrd="0" presId="urn:microsoft.com/office/officeart/2008/layout/RadialCluster"/>
    <dgm:cxn modelId="{13224D76-A563-4180-A480-679B5212ABA6}" type="presParOf" srcId="{62B8D79A-DF6F-4C05-83C9-7AD3B75ECF52}" destId="{CAC74659-25AD-440B-800F-13D4F187DD0B}" srcOrd="2" destOrd="0" presId="urn:microsoft.com/office/officeart/2008/layout/RadialCluster"/>
    <dgm:cxn modelId="{88ACD529-ED4E-4188-90B7-12BC05431997}" type="presParOf" srcId="{50412B83-B221-490C-A727-153F37E8DD3F}" destId="{BB3FB180-8A6A-4C23-920B-AA9BE9F44CFA}" srcOrd="4" destOrd="0" presId="urn:microsoft.com/office/officeart/2008/layout/RadialCluster"/>
    <dgm:cxn modelId="{8485A443-A570-4B44-B5FE-BBF4B8EF7E6A}" type="presParOf" srcId="{50412B83-B221-490C-A727-153F37E8DD3F}" destId="{68D9D6CB-8CB6-4892-A066-F6A5DF2D886A}" srcOrd="5" destOrd="0" presId="urn:microsoft.com/office/officeart/2008/layout/RadialCluster"/>
    <dgm:cxn modelId="{52C4BAEA-8DF4-46E5-9487-7316A2FB2B66}" type="presParOf" srcId="{68D9D6CB-8CB6-4892-A066-F6A5DF2D886A}" destId="{9FE2B355-179B-4720-A4E8-1D7DC5AC0F9E}" srcOrd="0" destOrd="0" presId="urn:microsoft.com/office/officeart/2008/layout/RadialCluster"/>
    <dgm:cxn modelId="{5DD23B09-CD29-499E-BAC3-FB9B326FFCC3}" type="presParOf" srcId="{50412B83-B221-490C-A727-153F37E8DD3F}" destId="{B7A34D21-7602-4BB3-83D5-4FF1E995BA44}" srcOrd="6" destOrd="0" presId="urn:microsoft.com/office/officeart/2008/layout/RadialCluster"/>
    <dgm:cxn modelId="{4C2283E4-581B-4880-84F5-F0895B4B5C98}" type="presParOf" srcId="{50412B83-B221-490C-A727-153F37E8DD3F}" destId="{07DF0CDC-CB0D-4824-99EC-B60AFC22D22E}" srcOrd="7" destOrd="0" presId="urn:microsoft.com/office/officeart/2008/layout/RadialCluster"/>
    <dgm:cxn modelId="{7C0D6045-EDE6-4C79-9D4B-57CEF2C58349}" type="presParOf" srcId="{07DF0CDC-CB0D-4824-99EC-B60AFC22D22E}" destId="{5C842109-803B-4706-8B67-BF23B7139436}" srcOrd="0" destOrd="0" presId="urn:microsoft.com/office/officeart/2008/layout/RadialCluster"/>
    <dgm:cxn modelId="{13AD2B3B-2DA8-4F68-B129-5A4CF2072C7B}" type="presParOf" srcId="{50412B83-B221-490C-A727-153F37E8DD3F}" destId="{FEB277BE-4630-4B85-9C62-AA2F86B09CE7}" srcOrd="8" destOrd="0" presId="urn:microsoft.com/office/officeart/2008/layout/RadialCluster"/>
    <dgm:cxn modelId="{E1FC2389-CBB0-4E2E-A73D-800561690957}" type="presParOf" srcId="{50412B83-B221-490C-A727-153F37E8DD3F}" destId="{4B91DAE9-40C0-4DFA-863D-5DFA7606E1E6}" srcOrd="9" destOrd="0" presId="urn:microsoft.com/office/officeart/2008/layout/RadialCluster"/>
    <dgm:cxn modelId="{89CC3A2B-7FF0-4299-8139-E841CBCB9F68}" type="presParOf" srcId="{4B91DAE9-40C0-4DFA-863D-5DFA7606E1E6}" destId="{4D5C2467-BB38-4445-BCE1-B4F3C67CFABF}" srcOrd="0" destOrd="0" presId="urn:microsoft.com/office/officeart/2008/layout/RadialCluster"/>
    <dgm:cxn modelId="{0C0BEEBB-4F64-46D8-83EE-B1EC86B004E8}" type="presParOf" srcId="{4B91DAE9-40C0-4DFA-863D-5DFA7606E1E6}" destId="{A41E39A0-4F88-4EDE-9A1D-4D1920685BD6}" srcOrd="1" destOrd="0" presId="urn:microsoft.com/office/officeart/2008/layout/RadialCluster"/>
    <dgm:cxn modelId="{A87A67A6-77CA-45BB-9697-7DBD4C09E065}" type="presParOf" srcId="{4B91DAE9-40C0-4DFA-863D-5DFA7606E1E6}" destId="{4F7C5206-ADED-4144-B63A-76096B53C21D}" srcOrd="2" destOrd="0" presId="urn:microsoft.com/office/officeart/2008/layout/RadialCluster"/>
    <dgm:cxn modelId="{78FC6343-68D5-4E75-A654-5C91D8E3EB4A}" type="presParOf" srcId="{4B91DAE9-40C0-4DFA-863D-5DFA7606E1E6}" destId="{7029012B-BFFB-4889-92AF-0C311538D706}" srcOrd="3" destOrd="0" presId="urn:microsoft.com/office/officeart/2008/layout/RadialCluster"/>
    <dgm:cxn modelId="{65F3921F-02E0-438C-8795-ED94C28AA61C}" type="presParOf" srcId="{4B91DAE9-40C0-4DFA-863D-5DFA7606E1E6}" destId="{B764C862-579A-4367-BCA0-AC6EFBE49D39}" srcOrd="4" destOrd="0" presId="urn:microsoft.com/office/officeart/2008/layout/RadialCluster"/>
    <dgm:cxn modelId="{14729055-B3E4-4E4B-9D5C-09EAB8211CE1}" type="presParOf" srcId="{50412B83-B221-490C-A727-153F37E8DD3F}" destId="{07C678E5-01BD-4832-9664-C2B5ECC93866}"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78E5-01BD-4832-9664-C2B5ECC93866}">
      <dsp:nvSpPr>
        <dsp:cNvPr id="0" name=""/>
        <dsp:cNvSpPr/>
      </dsp:nvSpPr>
      <dsp:spPr>
        <a:xfrm rot="11073964">
          <a:off x="3802928" y="3775778"/>
          <a:ext cx="672542" cy="0"/>
        </a:xfrm>
        <a:custGeom>
          <a:avLst/>
          <a:gdLst/>
          <a:ahLst/>
          <a:cxnLst/>
          <a:rect l="0" t="0" r="0" b="0"/>
          <a:pathLst>
            <a:path>
              <a:moveTo>
                <a:pt x="0" y="0"/>
              </a:moveTo>
              <a:lnTo>
                <a:pt x="672542"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B277BE-4630-4B85-9C62-AA2F86B09CE7}">
      <dsp:nvSpPr>
        <dsp:cNvPr id="0" name=""/>
        <dsp:cNvSpPr/>
      </dsp:nvSpPr>
      <dsp:spPr>
        <a:xfrm rot="8399873">
          <a:off x="3372509" y="5087452"/>
          <a:ext cx="1631226" cy="0"/>
        </a:xfrm>
        <a:custGeom>
          <a:avLst/>
          <a:gdLst/>
          <a:ahLst/>
          <a:cxnLst/>
          <a:rect l="0" t="0" r="0" b="0"/>
          <a:pathLst>
            <a:path>
              <a:moveTo>
                <a:pt x="0" y="0"/>
              </a:moveTo>
              <a:lnTo>
                <a:pt x="1631226"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34D21-7602-4BB3-83D5-4FF1E995BA44}">
      <dsp:nvSpPr>
        <dsp:cNvPr id="0" name=""/>
        <dsp:cNvSpPr/>
      </dsp:nvSpPr>
      <dsp:spPr>
        <a:xfrm rot="2976539">
          <a:off x="5948179" y="5066952"/>
          <a:ext cx="1322905" cy="0"/>
        </a:xfrm>
        <a:custGeom>
          <a:avLst/>
          <a:gdLst/>
          <a:ahLst/>
          <a:cxnLst/>
          <a:rect l="0" t="0" r="0" b="0"/>
          <a:pathLst>
            <a:path>
              <a:moveTo>
                <a:pt x="0" y="0"/>
              </a:moveTo>
              <a:lnTo>
                <a:pt x="1322905"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FB180-8A6A-4C23-920B-AA9BE9F44CFA}">
      <dsp:nvSpPr>
        <dsp:cNvPr id="0" name=""/>
        <dsp:cNvSpPr/>
      </dsp:nvSpPr>
      <dsp:spPr>
        <a:xfrm rot="21503501">
          <a:off x="6747527" y="3839808"/>
          <a:ext cx="1539461" cy="0"/>
        </a:xfrm>
        <a:custGeom>
          <a:avLst/>
          <a:gdLst/>
          <a:ahLst/>
          <a:cxnLst/>
          <a:rect l="0" t="0" r="0" b="0"/>
          <a:pathLst>
            <a:path>
              <a:moveTo>
                <a:pt x="0" y="0"/>
              </a:moveTo>
              <a:lnTo>
                <a:pt x="1539461"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4A34C-572B-468C-9B46-6138BC7D4C69}">
      <dsp:nvSpPr>
        <dsp:cNvPr id="0" name=""/>
        <dsp:cNvSpPr/>
      </dsp:nvSpPr>
      <dsp:spPr>
        <a:xfrm rot="16144549">
          <a:off x="5316100" y="2943831"/>
          <a:ext cx="559399" cy="0"/>
        </a:xfrm>
        <a:custGeom>
          <a:avLst/>
          <a:gdLst/>
          <a:ahLst/>
          <a:cxnLst/>
          <a:rect l="0" t="0" r="0" b="0"/>
          <a:pathLst>
            <a:path>
              <a:moveTo>
                <a:pt x="0" y="0"/>
              </a:moveTo>
              <a:lnTo>
                <a:pt x="559399"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2D8EDB-1C65-44C2-9510-F78425D18D77}">
      <dsp:nvSpPr>
        <dsp:cNvPr id="0" name=""/>
        <dsp:cNvSpPr/>
      </dsp:nvSpPr>
      <dsp:spPr>
        <a:xfrm>
          <a:off x="4474404" y="3223494"/>
          <a:ext cx="2273427" cy="1339669"/>
        </a:xfrm>
        <a:prstGeom prst="roundRect">
          <a:avLst/>
        </a:prstGeom>
        <a:solidFill>
          <a:schemeClr val="accent1"/>
        </a:solidFill>
        <a:ln w="15875" cap="rnd"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de-DE" sz="2000" b="1" u="sng" kern="1200" dirty="0" smtClean="0">
              <a:solidFill>
                <a:schemeClr val="tx1"/>
              </a:solidFill>
            </a:rPr>
            <a:t>Maßnahmen</a:t>
          </a:r>
          <a:endParaRPr lang="de-DE" sz="2000" b="1" u="sng" kern="1200" dirty="0">
            <a:solidFill>
              <a:schemeClr val="tx1"/>
            </a:solidFill>
          </a:endParaRPr>
        </a:p>
      </dsp:txBody>
      <dsp:txXfrm>
        <a:off x="4539801" y="3288891"/>
        <a:ext cx="2142633" cy="1208875"/>
      </dsp:txXfrm>
    </dsp:sp>
    <dsp:sp modelId="{4A62DB2E-33D1-47CC-9957-25B56C9E9C84}">
      <dsp:nvSpPr>
        <dsp:cNvPr id="0" name=""/>
        <dsp:cNvSpPr/>
      </dsp:nvSpPr>
      <dsp:spPr>
        <a:xfrm>
          <a:off x="4638826" y="1554431"/>
          <a:ext cx="1887024" cy="1109736"/>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de-DE" sz="1800" kern="1200" dirty="0" smtClean="0">
              <a:solidFill>
                <a:schemeClr val="tx1"/>
              </a:solidFill>
            </a:rPr>
            <a:t>Orientierung </a:t>
          </a:r>
          <a:endParaRPr lang="de-DE" sz="1800" kern="1200" dirty="0">
            <a:solidFill>
              <a:schemeClr val="tx1"/>
            </a:solidFill>
          </a:endParaRPr>
        </a:p>
      </dsp:txBody>
      <dsp:txXfrm>
        <a:off x="4692999" y="1608604"/>
        <a:ext cx="1778678" cy="1001390"/>
      </dsp:txXfrm>
    </dsp:sp>
    <dsp:sp modelId="{02E90B52-6C80-4FEA-90E4-8062C75D4E45}">
      <dsp:nvSpPr>
        <dsp:cNvPr id="0" name=""/>
        <dsp:cNvSpPr/>
      </dsp:nvSpPr>
      <dsp:spPr>
        <a:xfrm rot="13353482">
          <a:off x="4379568" y="1321351"/>
          <a:ext cx="689243" cy="0"/>
        </a:xfrm>
        <a:custGeom>
          <a:avLst/>
          <a:gdLst/>
          <a:ahLst/>
          <a:cxnLst/>
          <a:rect l="0" t="0" r="0" b="0"/>
          <a:pathLst>
            <a:path>
              <a:moveTo>
                <a:pt x="0" y="0"/>
              </a:moveTo>
              <a:lnTo>
                <a:pt x="689243"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CBACED-033A-4320-9404-B3144E0DC8E4}">
      <dsp:nvSpPr>
        <dsp:cNvPr id="0" name=""/>
        <dsp:cNvSpPr/>
      </dsp:nvSpPr>
      <dsp:spPr>
        <a:xfrm>
          <a:off x="3277656" y="413401"/>
          <a:ext cx="1650381" cy="674870"/>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Anhörungs-</a:t>
          </a:r>
        </a:p>
        <a:p>
          <a:pPr lvl="0" algn="ctr" defTabSz="800100">
            <a:lnSpc>
              <a:spcPct val="90000"/>
            </a:lnSpc>
            <a:spcBef>
              <a:spcPct val="0"/>
            </a:spcBef>
            <a:spcAft>
              <a:spcPct val="35000"/>
            </a:spcAft>
          </a:pPr>
          <a:r>
            <a:rPr lang="de-DE" sz="1800" kern="1200" dirty="0" err="1" smtClean="0">
              <a:solidFill>
                <a:schemeClr val="tx1"/>
              </a:solidFill>
            </a:rPr>
            <a:t>vorbereitung</a:t>
          </a:r>
          <a:endParaRPr lang="de-DE" sz="1800" kern="1200" dirty="0">
            <a:solidFill>
              <a:schemeClr val="tx1"/>
            </a:solidFill>
          </a:endParaRPr>
        </a:p>
      </dsp:txBody>
      <dsp:txXfrm>
        <a:off x="3310600" y="446345"/>
        <a:ext cx="1584493" cy="608982"/>
      </dsp:txXfrm>
    </dsp:sp>
    <dsp:sp modelId="{C835EC18-EECE-4BDB-824F-50EE55E3984A}">
      <dsp:nvSpPr>
        <dsp:cNvPr id="0" name=""/>
        <dsp:cNvSpPr/>
      </dsp:nvSpPr>
      <dsp:spPr>
        <a:xfrm rot="18738166">
          <a:off x="6050457" y="1471137"/>
          <a:ext cx="225240" cy="0"/>
        </a:xfrm>
        <a:custGeom>
          <a:avLst/>
          <a:gdLst/>
          <a:ahLst/>
          <a:cxnLst/>
          <a:rect l="0" t="0" r="0" b="0"/>
          <a:pathLst>
            <a:path>
              <a:moveTo>
                <a:pt x="0" y="0"/>
              </a:moveTo>
              <a:lnTo>
                <a:pt x="225240"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A1B56-BC45-4867-9DE1-A74B0393F59D}">
      <dsp:nvSpPr>
        <dsp:cNvPr id="0" name=""/>
        <dsp:cNvSpPr/>
      </dsp:nvSpPr>
      <dsp:spPr>
        <a:xfrm>
          <a:off x="5715213" y="140711"/>
          <a:ext cx="2182239" cy="1247132"/>
        </a:xfrm>
        <a:prstGeom prst="round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Erstberatung</a:t>
          </a:r>
        </a:p>
        <a:p>
          <a:pPr lvl="0" algn="ctr" defTabSz="800100">
            <a:lnSpc>
              <a:spcPct val="90000"/>
            </a:lnSpc>
            <a:spcBef>
              <a:spcPct val="0"/>
            </a:spcBef>
            <a:spcAft>
              <a:spcPct val="35000"/>
            </a:spcAft>
          </a:pPr>
          <a:r>
            <a:rPr lang="de-DE" sz="1800" kern="1200" dirty="0" smtClean="0">
              <a:solidFill>
                <a:schemeClr val="tx1"/>
              </a:solidFill>
            </a:rPr>
            <a:t>Asylverfahren </a:t>
          </a:r>
          <a:endParaRPr lang="de-DE" sz="1800" kern="1200" dirty="0">
            <a:solidFill>
              <a:schemeClr val="tx1"/>
            </a:solidFill>
          </a:endParaRPr>
        </a:p>
      </dsp:txBody>
      <dsp:txXfrm>
        <a:off x="5776093" y="201591"/>
        <a:ext cx="2060479" cy="1125372"/>
      </dsp:txXfrm>
    </dsp:sp>
    <dsp:sp modelId="{0E4F7293-B91D-4EF9-B32D-B893C3DA9740}">
      <dsp:nvSpPr>
        <dsp:cNvPr id="0" name=""/>
        <dsp:cNvSpPr/>
      </dsp:nvSpPr>
      <dsp:spPr>
        <a:xfrm>
          <a:off x="8286686" y="3177385"/>
          <a:ext cx="3241673" cy="1190620"/>
        </a:xfrm>
        <a:prstGeom prst="roundRect">
          <a:avLst/>
        </a:prstGeom>
        <a:solidFill>
          <a:schemeClr val="bg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de-DE" sz="1600" kern="1200" dirty="0" smtClean="0">
              <a:solidFill>
                <a:schemeClr val="tx1"/>
              </a:solidFill>
            </a:rPr>
            <a:t>Bereitstellung von Informationen</a:t>
          </a:r>
          <a:endParaRPr lang="de-DE" sz="1600" kern="1200" dirty="0">
            <a:solidFill>
              <a:schemeClr val="tx1"/>
            </a:solidFill>
          </a:endParaRPr>
        </a:p>
      </dsp:txBody>
      <dsp:txXfrm>
        <a:off x="8344807" y="3235506"/>
        <a:ext cx="3125431" cy="1074378"/>
      </dsp:txXfrm>
    </dsp:sp>
    <dsp:sp modelId="{4834285A-594E-413A-81F7-660B706D0043}">
      <dsp:nvSpPr>
        <dsp:cNvPr id="0" name=""/>
        <dsp:cNvSpPr/>
      </dsp:nvSpPr>
      <dsp:spPr>
        <a:xfrm rot="16117410">
          <a:off x="9415188" y="2710703"/>
          <a:ext cx="933631" cy="0"/>
        </a:xfrm>
        <a:custGeom>
          <a:avLst/>
          <a:gdLst/>
          <a:ahLst/>
          <a:cxnLst/>
          <a:rect l="0" t="0" r="0" b="0"/>
          <a:pathLst>
            <a:path>
              <a:moveTo>
                <a:pt x="0" y="0"/>
              </a:moveTo>
              <a:lnTo>
                <a:pt x="933631"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74659-25AD-440B-800F-13D4F187DD0B}">
      <dsp:nvSpPr>
        <dsp:cNvPr id="0" name=""/>
        <dsp:cNvSpPr/>
      </dsp:nvSpPr>
      <dsp:spPr>
        <a:xfrm>
          <a:off x="8108975" y="1247829"/>
          <a:ext cx="3499693" cy="996193"/>
        </a:xfrm>
        <a:prstGeom prst="roundRect">
          <a:avLst/>
        </a:prstGeom>
        <a:solidFill>
          <a:schemeClr val="bg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de-DE" sz="1600" kern="1200" dirty="0" smtClean="0">
              <a:solidFill>
                <a:schemeClr val="tx1"/>
              </a:solidFill>
            </a:rPr>
            <a:t>Fortbildungen</a:t>
          </a:r>
          <a:endParaRPr lang="de-DE" sz="1600" kern="1200" dirty="0">
            <a:solidFill>
              <a:schemeClr val="tx1"/>
            </a:solidFill>
          </a:endParaRPr>
        </a:p>
      </dsp:txBody>
      <dsp:txXfrm>
        <a:off x="8157605" y="1296459"/>
        <a:ext cx="3402433" cy="898933"/>
      </dsp:txXfrm>
    </dsp:sp>
    <dsp:sp modelId="{9FE2B355-179B-4720-A4E8-1D7DC5AC0F9E}">
      <dsp:nvSpPr>
        <dsp:cNvPr id="0" name=""/>
        <dsp:cNvSpPr/>
      </dsp:nvSpPr>
      <dsp:spPr>
        <a:xfrm>
          <a:off x="6192523" y="5570741"/>
          <a:ext cx="2534929" cy="991386"/>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Betreuungsnetzwerk</a:t>
          </a:r>
        </a:p>
        <a:p>
          <a:pPr lvl="0" algn="ctr" defTabSz="800100">
            <a:lnSpc>
              <a:spcPct val="90000"/>
            </a:lnSpc>
            <a:spcBef>
              <a:spcPct val="0"/>
            </a:spcBef>
            <a:spcAft>
              <a:spcPct val="35000"/>
            </a:spcAft>
          </a:pPr>
          <a:endParaRPr lang="de-DE" sz="1800" kern="1200" dirty="0">
            <a:solidFill>
              <a:schemeClr val="tx1"/>
            </a:solidFill>
          </a:endParaRPr>
        </a:p>
      </dsp:txBody>
      <dsp:txXfrm>
        <a:off x="6240918" y="5619136"/>
        <a:ext cx="2438139" cy="894596"/>
      </dsp:txXfrm>
    </dsp:sp>
    <dsp:sp modelId="{5C842109-803B-4706-8B67-BF23B7139436}">
      <dsp:nvSpPr>
        <dsp:cNvPr id="0" name=""/>
        <dsp:cNvSpPr/>
      </dsp:nvSpPr>
      <dsp:spPr>
        <a:xfrm>
          <a:off x="1555909" y="5611742"/>
          <a:ext cx="2919767" cy="918972"/>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Konzeptentwicklung</a:t>
          </a:r>
          <a:endParaRPr lang="de-DE" sz="1800" kern="1200" dirty="0">
            <a:solidFill>
              <a:schemeClr val="tx1"/>
            </a:solidFill>
          </a:endParaRPr>
        </a:p>
      </dsp:txBody>
      <dsp:txXfrm>
        <a:off x="1600770" y="5656603"/>
        <a:ext cx="2830045" cy="829250"/>
      </dsp:txXfrm>
    </dsp:sp>
    <dsp:sp modelId="{4D5C2467-BB38-4445-BCE1-B4F3C67CFABF}">
      <dsp:nvSpPr>
        <dsp:cNvPr id="0" name=""/>
        <dsp:cNvSpPr/>
      </dsp:nvSpPr>
      <dsp:spPr>
        <a:xfrm>
          <a:off x="2002297" y="3188529"/>
          <a:ext cx="1801698" cy="977070"/>
        </a:xfrm>
        <a:prstGeom prst="roundRect">
          <a:avLst/>
        </a:prstGeom>
        <a:solidFill>
          <a:schemeClr val="accent6">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Fachlicher Austausch</a:t>
          </a:r>
        </a:p>
        <a:p>
          <a:pPr lvl="0" algn="ctr" defTabSz="800100">
            <a:lnSpc>
              <a:spcPct val="90000"/>
            </a:lnSpc>
            <a:spcBef>
              <a:spcPct val="0"/>
            </a:spcBef>
            <a:spcAft>
              <a:spcPct val="35000"/>
            </a:spcAft>
          </a:pPr>
          <a:endParaRPr lang="de-DE" sz="1800" kern="1200" dirty="0">
            <a:solidFill>
              <a:schemeClr val="tx1"/>
            </a:solidFill>
          </a:endParaRPr>
        </a:p>
      </dsp:txBody>
      <dsp:txXfrm>
        <a:off x="2049994" y="3236226"/>
        <a:ext cx="1706304" cy="881676"/>
      </dsp:txXfrm>
    </dsp:sp>
    <dsp:sp modelId="{A41E39A0-4F88-4EDE-9A1D-4D1920685BD6}">
      <dsp:nvSpPr>
        <dsp:cNvPr id="0" name=""/>
        <dsp:cNvSpPr/>
      </dsp:nvSpPr>
      <dsp:spPr>
        <a:xfrm rot="9244818">
          <a:off x="1581964" y="4211608"/>
          <a:ext cx="442594" cy="0"/>
        </a:xfrm>
        <a:custGeom>
          <a:avLst/>
          <a:gdLst/>
          <a:ahLst/>
          <a:cxnLst/>
          <a:rect l="0" t="0" r="0" b="0"/>
          <a:pathLst>
            <a:path>
              <a:moveTo>
                <a:pt x="0" y="0"/>
              </a:moveTo>
              <a:lnTo>
                <a:pt x="442594"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7C5206-ADED-4144-B63A-76096B53C21D}">
      <dsp:nvSpPr>
        <dsp:cNvPr id="0" name=""/>
        <dsp:cNvSpPr/>
      </dsp:nvSpPr>
      <dsp:spPr>
        <a:xfrm>
          <a:off x="27600" y="4308339"/>
          <a:ext cx="1868032" cy="624613"/>
        </a:xfrm>
        <a:prstGeom prst="roundRect">
          <a:avLst/>
        </a:prstGeom>
        <a:solidFill>
          <a:schemeClr val="accent6">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Vernetzung</a:t>
          </a:r>
          <a:endParaRPr lang="de-DE" sz="1800" kern="1200" dirty="0">
            <a:solidFill>
              <a:schemeClr val="tx1"/>
            </a:solidFill>
          </a:endParaRPr>
        </a:p>
      </dsp:txBody>
      <dsp:txXfrm>
        <a:off x="58091" y="4338830"/>
        <a:ext cx="1807050" cy="563631"/>
      </dsp:txXfrm>
    </dsp:sp>
    <dsp:sp modelId="{7029012B-BFFB-4889-92AF-0C311538D706}">
      <dsp:nvSpPr>
        <dsp:cNvPr id="0" name=""/>
        <dsp:cNvSpPr/>
      </dsp:nvSpPr>
      <dsp:spPr>
        <a:xfrm rot="13157847">
          <a:off x="1760825" y="2993801"/>
          <a:ext cx="614920" cy="0"/>
        </a:xfrm>
        <a:custGeom>
          <a:avLst/>
          <a:gdLst/>
          <a:ahLst/>
          <a:cxnLst/>
          <a:rect l="0" t="0" r="0" b="0"/>
          <a:pathLst>
            <a:path>
              <a:moveTo>
                <a:pt x="0" y="0"/>
              </a:moveTo>
              <a:lnTo>
                <a:pt x="614920"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64C862-579A-4367-BCA0-AC6EFBE49D39}">
      <dsp:nvSpPr>
        <dsp:cNvPr id="0" name=""/>
        <dsp:cNvSpPr/>
      </dsp:nvSpPr>
      <dsp:spPr>
        <a:xfrm>
          <a:off x="317267" y="2174458"/>
          <a:ext cx="2262969" cy="624613"/>
        </a:xfrm>
        <a:prstGeom prst="roundRect">
          <a:avLst/>
        </a:prstGeom>
        <a:solidFill>
          <a:schemeClr val="accent6">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rPr>
            <a:t>Fachtagungen</a:t>
          </a:r>
          <a:endParaRPr lang="de-DE" sz="1800" kern="1200" dirty="0">
            <a:solidFill>
              <a:schemeClr val="tx1"/>
            </a:solidFill>
          </a:endParaRPr>
        </a:p>
      </dsp:txBody>
      <dsp:txXfrm>
        <a:off x="347758" y="2204949"/>
        <a:ext cx="2201987" cy="56363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88627" y="0"/>
            <a:ext cx="4275403" cy="337958"/>
          </a:xfrm>
          <a:prstGeom prst="rect">
            <a:avLst/>
          </a:prstGeom>
        </p:spPr>
        <p:txBody>
          <a:bodyPr vert="horz" lIns="91440" tIns="45720" rIns="91440" bIns="45720" rtlCol="0"/>
          <a:lstStyle>
            <a:lvl1pPr algn="r">
              <a:defRPr sz="1200"/>
            </a:lvl1pPr>
          </a:lstStyle>
          <a:p>
            <a:fld id="{5028CB2D-D40A-4793-B25F-EFA538F0BB11}" type="datetimeFigureOut">
              <a:rPr lang="de-DE" smtClean="0"/>
              <a:t>08.11.2023</a:t>
            </a:fld>
            <a:endParaRPr lang="de-DE"/>
          </a:p>
        </p:txBody>
      </p:sp>
      <p:sp>
        <p:nvSpPr>
          <p:cNvPr id="4" name="Fußzeilenplatzhalter 3"/>
          <p:cNvSpPr>
            <a:spLocks noGrp="1"/>
          </p:cNvSpPr>
          <p:nvPr>
            <p:ph type="ftr" sz="quarter" idx="2"/>
          </p:nvPr>
        </p:nvSpPr>
        <p:spPr>
          <a:xfrm>
            <a:off x="1" y="6397807"/>
            <a:ext cx="4275403" cy="33795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88627" y="6397807"/>
            <a:ext cx="4275403" cy="337957"/>
          </a:xfrm>
          <a:prstGeom prst="rect">
            <a:avLst/>
          </a:prstGeom>
        </p:spPr>
        <p:txBody>
          <a:bodyPr vert="horz" lIns="91440" tIns="45720" rIns="91440" bIns="45720" rtlCol="0" anchor="b"/>
          <a:lstStyle>
            <a:lvl1pPr algn="r">
              <a:defRPr sz="1200"/>
            </a:lvl1pPr>
          </a:lstStyle>
          <a:p>
            <a:fld id="{AD6D855D-B589-46CE-B656-45EE814D9953}" type="slidenum">
              <a:rPr lang="de-DE" smtClean="0"/>
              <a:t>‹Nr.›</a:t>
            </a:fld>
            <a:endParaRPr lang="de-DE"/>
          </a:p>
        </p:txBody>
      </p:sp>
    </p:spTree>
    <p:extLst>
      <p:ext uri="{BB962C8B-B14F-4D97-AF65-F5344CB8AC3E}">
        <p14:creationId xmlns:p14="http://schemas.microsoft.com/office/powerpoint/2010/main" val="7795268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32300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593529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887DB-938F-4BE6-93D6-03BE84793E45}"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7913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1410683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887DB-938F-4BE6-93D6-03BE84793E45}"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4366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2200858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74976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310217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426271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2229B3E3-2D32-4A80-BD14-FE6949BEC5A5}" type="datetimeFigureOut">
              <a:rPr lang="de-DE" smtClean="0"/>
              <a:t>08.11.2023</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410914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349271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2229B3E3-2D32-4A80-BD14-FE6949BEC5A5}" type="datetimeFigureOut">
              <a:rPr lang="de-DE" smtClean="0"/>
              <a:t>08.11.2023</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230631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2229B3E3-2D32-4A80-BD14-FE6949BEC5A5}" type="datetimeFigureOut">
              <a:rPr lang="de-DE" smtClean="0"/>
              <a:t>08.11.2023</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38949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9B3E3-2D32-4A80-BD14-FE6949BEC5A5}" type="datetimeFigureOut">
              <a:rPr lang="de-DE" smtClean="0"/>
              <a:t>08.11.2023</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112205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317976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2229B3E3-2D32-4A80-BD14-FE6949BEC5A5}" type="datetimeFigureOut">
              <a:rPr lang="de-DE" smtClean="0"/>
              <a:t>08.11.2023</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887DB-938F-4BE6-93D6-03BE84793E45}" type="slidenum">
              <a:rPr lang="de-DE" smtClean="0"/>
              <a:t>‹Nr.›</a:t>
            </a:fld>
            <a:endParaRPr lang="de-DE"/>
          </a:p>
        </p:txBody>
      </p:sp>
    </p:spTree>
    <p:extLst>
      <p:ext uri="{BB962C8B-B14F-4D97-AF65-F5344CB8AC3E}">
        <p14:creationId xmlns:p14="http://schemas.microsoft.com/office/powerpoint/2010/main" val="8365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29B3E3-2D32-4A80-BD14-FE6949BEC5A5}" type="datetimeFigureOut">
              <a:rPr lang="de-DE" smtClean="0"/>
              <a:t>08.11.2023</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7887DB-938F-4BE6-93D6-03BE84793E45}" type="slidenum">
              <a:rPr lang="de-DE" smtClean="0"/>
              <a:t>‹Nr.›</a:t>
            </a:fld>
            <a:endParaRPr lang="de-DE"/>
          </a:p>
        </p:txBody>
      </p:sp>
    </p:spTree>
    <p:extLst>
      <p:ext uri="{BB962C8B-B14F-4D97-AF65-F5344CB8AC3E}">
        <p14:creationId xmlns:p14="http://schemas.microsoft.com/office/powerpoint/2010/main" val="17657452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jpg@01DA01E9.F89B8380"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839756"/>
            <a:ext cx="8915399" cy="4890524"/>
          </a:xfrm>
        </p:spPr>
        <p:txBody>
          <a:bodyPr>
            <a:normAutofit/>
          </a:bodyPr>
          <a:lstStyle/>
          <a:p>
            <a:pPr algn="ctr"/>
            <a:endParaRPr lang="de-DE" sz="1800" b="1" dirty="0"/>
          </a:p>
        </p:txBody>
      </p:sp>
      <p:sp>
        <p:nvSpPr>
          <p:cNvPr id="3" name="Subtitle 2"/>
          <p:cNvSpPr>
            <a:spLocks noGrp="1"/>
          </p:cNvSpPr>
          <p:nvPr>
            <p:ph type="subTitle" idx="1"/>
          </p:nvPr>
        </p:nvSpPr>
        <p:spPr>
          <a:xfrm>
            <a:off x="2459904" y="2773623"/>
            <a:ext cx="8915399" cy="3710303"/>
          </a:xfrm>
        </p:spPr>
        <p:txBody>
          <a:bodyPr>
            <a:normAutofit/>
          </a:bodyPr>
          <a:lstStyle/>
          <a:p>
            <a:pPr algn="ctr"/>
            <a:r>
              <a:rPr lang="de-DE" sz="2800" b="1" dirty="0" smtClean="0"/>
              <a:t>Gemeinsames </a:t>
            </a:r>
            <a:r>
              <a:rPr lang="de-DE" sz="2800" b="1" dirty="0"/>
              <a:t>Projekt zur Stärkung von Standards und Strukturen im Asylverfahren und in der Aufnahme von besonders schutzbedürftigen </a:t>
            </a:r>
            <a:r>
              <a:rPr lang="de-DE" sz="2800" b="1" dirty="0" smtClean="0"/>
              <a:t>Flüchtlingen</a:t>
            </a:r>
            <a:endParaRPr lang="de-DE" dirty="0"/>
          </a:p>
          <a:p>
            <a:pPr algn="just"/>
            <a:r>
              <a:rPr lang="de-DE" dirty="0" smtClean="0"/>
              <a:t>Aus </a:t>
            </a:r>
            <a:r>
              <a:rPr lang="de-DE" dirty="0"/>
              <a:t>Mitteln der Senatsverwaltung für Arbeit, Soziales Gleichstellung, Integration, Vielfalt und Antidiskriminierung und durch den Asyl-, Migrations- und Integrationsfonds AMIF der Europäischen Union </a:t>
            </a:r>
            <a:r>
              <a:rPr lang="de-DE" dirty="0" err="1" smtClean="0"/>
              <a:t>kofinanziert</a:t>
            </a:r>
            <a:r>
              <a:rPr lang="de-DE" dirty="0"/>
              <a:t>.</a:t>
            </a:r>
          </a:p>
          <a:p>
            <a:pPr algn="just"/>
            <a:r>
              <a:rPr lang="de-DE" dirty="0" smtClean="0"/>
              <a:t> </a:t>
            </a:r>
          </a:p>
          <a:p>
            <a:pPr algn="just"/>
            <a:endParaRPr lang="de-DE" dirty="0"/>
          </a:p>
          <a:p>
            <a:pPr algn="just"/>
            <a:endParaRPr lang="de-DE" dirty="0" smtClean="0"/>
          </a:p>
          <a:p>
            <a:endParaRPr lang="de-DE" dirty="0"/>
          </a:p>
        </p:txBody>
      </p:sp>
      <p:pic>
        <p:nvPicPr>
          <p:cNvPr id="4" name="Picture 3" descr="Ein Bild, das Text, Schrift, Electric Blue (Farbe), Symbol enthält.&#10;&#10;Automatisch generierte Beschreibun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75305" y="5949902"/>
            <a:ext cx="2133600" cy="450215"/>
          </a:xfrm>
          <a:prstGeom prst="rect">
            <a:avLst/>
          </a:prstGeom>
          <a:noFill/>
          <a:ln>
            <a:noFill/>
          </a:ln>
        </p:spPr>
      </p:pic>
      <p:pic>
        <p:nvPicPr>
          <p:cNvPr id="5" name="Picture 4" descr="https://www.bbzberlin.de/wp-content/uploads/2023/03/Screenshot-2023-08-22-154242.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044" y="5945567"/>
            <a:ext cx="2967136" cy="454550"/>
          </a:xfrm>
          <a:prstGeom prst="rect">
            <a:avLst/>
          </a:prstGeom>
          <a:noFill/>
          <a:ln>
            <a:noFill/>
          </a:ln>
        </p:spPr>
      </p:pic>
      <p:pic>
        <p:nvPicPr>
          <p:cNvPr id="6"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7411" y="924931"/>
            <a:ext cx="2535723" cy="1266561"/>
          </a:xfrm>
          <a:prstGeom prst="rect">
            <a:avLst/>
          </a:prstGeom>
        </p:spPr>
      </p:pic>
      <p:pic>
        <p:nvPicPr>
          <p:cNvPr id="7" name="Picture 6" descr="Logo BZSL e.V."/>
          <p:cNvPicPr/>
          <p:nvPr/>
        </p:nvPicPr>
        <p:blipFill>
          <a:blip r:embed="rId6">
            <a:extLst>
              <a:ext uri="{28A0092B-C50C-407E-A947-70E740481C1C}">
                <a14:useLocalDpi xmlns:a14="http://schemas.microsoft.com/office/drawing/2010/main" val="0"/>
              </a:ext>
            </a:extLst>
          </a:blip>
          <a:srcRect/>
          <a:stretch>
            <a:fillRect/>
          </a:stretch>
        </p:blipFill>
        <p:spPr bwMode="auto">
          <a:xfrm>
            <a:off x="6242180" y="1119672"/>
            <a:ext cx="1567543" cy="877078"/>
          </a:xfrm>
          <a:prstGeom prst="rect">
            <a:avLst/>
          </a:prstGeom>
          <a:noFill/>
          <a:ln>
            <a:noFill/>
          </a:ln>
        </p:spPr>
      </p:pic>
      <p:pic>
        <p:nvPicPr>
          <p:cNvPr id="8" name="Picture 7"/>
          <p:cNvPicPr/>
          <p:nvPr/>
        </p:nvPicPr>
        <p:blipFill>
          <a:blip r:embed="rId7"/>
          <a:stretch>
            <a:fillRect/>
          </a:stretch>
        </p:blipFill>
        <p:spPr>
          <a:xfrm>
            <a:off x="9218022" y="1119672"/>
            <a:ext cx="1390883" cy="974594"/>
          </a:xfrm>
          <a:prstGeom prst="rect">
            <a:avLst/>
          </a:prstGeom>
        </p:spPr>
      </p:pic>
    </p:spTree>
    <p:extLst>
      <p:ext uri="{BB962C8B-B14F-4D97-AF65-F5344CB8AC3E}">
        <p14:creationId xmlns:p14="http://schemas.microsoft.com/office/powerpoint/2010/main" val="91873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Kontakt</a:t>
            </a:r>
            <a:endParaRPr lang="de-DE" b="1" dirty="0"/>
          </a:p>
        </p:txBody>
      </p:sp>
      <p:sp>
        <p:nvSpPr>
          <p:cNvPr id="3" name="Inhaltsplatzhalter 2"/>
          <p:cNvSpPr>
            <a:spLocks noGrp="1"/>
          </p:cNvSpPr>
          <p:nvPr>
            <p:ph idx="1"/>
          </p:nvPr>
        </p:nvSpPr>
        <p:spPr>
          <a:xfrm>
            <a:off x="2589212" y="1671783"/>
            <a:ext cx="8915400" cy="4821382"/>
          </a:xfrm>
        </p:spPr>
        <p:txBody>
          <a:bodyPr>
            <a:normAutofit fontScale="92500" lnSpcReduction="20000"/>
          </a:bodyPr>
          <a:lstStyle/>
          <a:p>
            <a:endParaRPr lang="de-DE" dirty="0" smtClean="0"/>
          </a:p>
          <a:p>
            <a:endParaRPr lang="de-DE" dirty="0" smtClean="0"/>
          </a:p>
          <a:p>
            <a:r>
              <a:rPr lang="de-DE" dirty="0" smtClean="0"/>
              <a:t>                                                                            </a:t>
            </a:r>
            <a:endParaRPr lang="de-DE" dirty="0"/>
          </a:p>
          <a:p>
            <a:r>
              <a:rPr lang="de-DE" dirty="0">
                <a:solidFill>
                  <a:schemeClr val="tx1"/>
                </a:solidFill>
              </a:rPr>
              <a:t>orientierung@bbzberlin.de </a:t>
            </a:r>
            <a:r>
              <a:rPr lang="de-DE" dirty="0" smtClean="0">
                <a:solidFill>
                  <a:schemeClr val="tx1"/>
                </a:solidFill>
              </a:rPr>
              <a:t>                             buero@fluechtlingsrat-berlin.de</a:t>
            </a:r>
          </a:p>
          <a:p>
            <a:r>
              <a:rPr lang="de-DE" dirty="0"/>
              <a:t>Telefonische Sprechzeit:                                  </a:t>
            </a:r>
            <a:r>
              <a:rPr lang="de-DE" dirty="0" smtClean="0"/>
              <a:t>Tel</a:t>
            </a:r>
            <a:r>
              <a:rPr lang="de-DE" dirty="0"/>
              <a:t>: 030/24476311</a:t>
            </a:r>
            <a:endParaRPr lang="de-DE" dirty="0" smtClean="0"/>
          </a:p>
          <a:p>
            <a:r>
              <a:rPr lang="de-DE" dirty="0" smtClean="0"/>
              <a:t>Mittwoch</a:t>
            </a:r>
            <a:r>
              <a:rPr lang="de-DE" dirty="0"/>
              <a:t>/ 14.00 - 16.00 Uhr                          </a:t>
            </a:r>
            <a:r>
              <a:rPr lang="de-DE" dirty="0" smtClean="0"/>
              <a:t>   </a:t>
            </a:r>
            <a:r>
              <a:rPr lang="de-DE" dirty="0"/>
              <a:t>Telefonische Sprechzeiten sind i.d.R. </a:t>
            </a:r>
            <a:endParaRPr lang="de-DE" dirty="0" smtClean="0"/>
          </a:p>
          <a:p>
            <a:r>
              <a:rPr lang="de-DE" dirty="0" smtClean="0"/>
              <a:t>030 </a:t>
            </a:r>
            <a:r>
              <a:rPr lang="de-DE" dirty="0"/>
              <a:t>666 407 27                                                   Mo-Do 10-15 Uhr</a:t>
            </a:r>
            <a:endParaRPr lang="de-DE" dirty="0" smtClean="0"/>
          </a:p>
          <a:p>
            <a:endParaRPr lang="de-DE" dirty="0"/>
          </a:p>
          <a:p>
            <a:pPr marL="0" indent="0">
              <a:buNone/>
            </a:pPr>
            <a:endParaRPr lang="de-DE" dirty="0" smtClean="0"/>
          </a:p>
          <a:p>
            <a:pPr marL="0" indent="0">
              <a:buNone/>
            </a:pPr>
            <a:r>
              <a:rPr lang="de-DE" u="sng" dirty="0" smtClean="0">
                <a:solidFill>
                  <a:schemeClr val="tx1"/>
                </a:solidFill>
              </a:rPr>
              <a:t>   </a:t>
            </a:r>
            <a:r>
              <a:rPr lang="de-DE" dirty="0" smtClean="0">
                <a:solidFill>
                  <a:schemeClr val="tx1"/>
                </a:solidFill>
              </a:rPr>
              <a:t>  </a:t>
            </a:r>
            <a:endParaRPr lang="de-DE" dirty="0">
              <a:solidFill>
                <a:schemeClr val="tx1"/>
              </a:solidFill>
            </a:endParaRPr>
          </a:p>
          <a:p>
            <a:r>
              <a:rPr lang="de-DE" u="sng" dirty="0">
                <a:solidFill>
                  <a:schemeClr val="tx1"/>
                </a:solidFill>
              </a:rPr>
              <a:t>dana.alawneh@bzsl.de  </a:t>
            </a:r>
            <a:r>
              <a:rPr lang="de-DE" dirty="0" smtClean="0">
                <a:solidFill>
                  <a:schemeClr val="tx1"/>
                </a:solidFill>
              </a:rPr>
              <a:t>  </a:t>
            </a:r>
          </a:p>
          <a:p>
            <a:r>
              <a:rPr lang="de-DE" dirty="0" smtClean="0">
                <a:solidFill>
                  <a:schemeClr val="tx1"/>
                </a:solidFill>
              </a:rPr>
              <a:t>laura.weber@bzsl.de </a:t>
            </a:r>
            <a:endParaRPr lang="de-DE" dirty="0">
              <a:solidFill>
                <a:schemeClr val="tx1"/>
              </a:solidFill>
            </a:endParaRPr>
          </a:p>
          <a:p>
            <a:r>
              <a:rPr lang="de-DE" dirty="0" smtClean="0"/>
              <a:t>Telefonische </a:t>
            </a:r>
            <a:r>
              <a:rPr lang="de-DE" dirty="0"/>
              <a:t>Sprechzeit: Montag - Mittwoch 11.00 - 14.00 Uhr </a:t>
            </a:r>
          </a:p>
          <a:p>
            <a:r>
              <a:rPr lang="de-DE" dirty="0"/>
              <a:t>0157 51813831</a:t>
            </a:r>
          </a:p>
          <a:p>
            <a:endParaRPr lang="de-DE" dirty="0"/>
          </a:p>
        </p:txBody>
      </p:sp>
      <p:pic>
        <p:nvPicPr>
          <p:cNvPr id="4"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9212" y="1579419"/>
            <a:ext cx="1908897" cy="1080375"/>
          </a:xfrm>
          <a:prstGeom prst="rect">
            <a:avLst/>
          </a:prstGeom>
        </p:spPr>
      </p:pic>
      <p:pic>
        <p:nvPicPr>
          <p:cNvPr id="5" name="Picture 6" descr="Logo BZSL e.V."/>
          <p:cNvPicPr/>
          <p:nvPr/>
        </p:nvPicPr>
        <p:blipFill>
          <a:blip r:embed="rId3">
            <a:extLst>
              <a:ext uri="{28A0092B-C50C-407E-A947-70E740481C1C}">
                <a14:useLocalDpi xmlns:a14="http://schemas.microsoft.com/office/drawing/2010/main" val="0"/>
              </a:ext>
            </a:extLst>
          </a:blip>
          <a:srcRect/>
          <a:stretch>
            <a:fillRect/>
          </a:stretch>
        </p:blipFill>
        <p:spPr bwMode="auto">
          <a:xfrm>
            <a:off x="2589212" y="4082474"/>
            <a:ext cx="1567543" cy="877078"/>
          </a:xfrm>
          <a:prstGeom prst="rect">
            <a:avLst/>
          </a:prstGeom>
          <a:noFill/>
          <a:ln>
            <a:noFill/>
          </a:ln>
        </p:spPr>
      </p:pic>
      <p:pic>
        <p:nvPicPr>
          <p:cNvPr id="6" name="Picture 7"/>
          <p:cNvPicPr/>
          <p:nvPr/>
        </p:nvPicPr>
        <p:blipFill>
          <a:blip r:embed="rId4"/>
          <a:stretch>
            <a:fillRect/>
          </a:stretch>
        </p:blipFill>
        <p:spPr>
          <a:xfrm>
            <a:off x="7583185" y="1685200"/>
            <a:ext cx="1390883" cy="974594"/>
          </a:xfrm>
          <a:prstGeom prst="rect">
            <a:avLst/>
          </a:prstGeom>
        </p:spPr>
      </p:pic>
    </p:spTree>
    <p:extLst>
      <p:ext uri="{BB962C8B-B14F-4D97-AF65-F5344CB8AC3E}">
        <p14:creationId xmlns:p14="http://schemas.microsoft.com/office/powerpoint/2010/main" val="3827685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Projektpartner</a:t>
            </a:r>
            <a:endParaRPr lang="de-DE" dirty="0"/>
          </a:p>
        </p:txBody>
      </p:sp>
      <p:sp>
        <p:nvSpPr>
          <p:cNvPr id="3" name="Inhaltsplatzhalter 2"/>
          <p:cNvSpPr>
            <a:spLocks noGrp="1"/>
          </p:cNvSpPr>
          <p:nvPr>
            <p:ph idx="1"/>
          </p:nvPr>
        </p:nvSpPr>
        <p:spPr>
          <a:xfrm>
            <a:off x="2589212" y="1386020"/>
            <a:ext cx="8915400" cy="4525202"/>
          </a:xfrm>
        </p:spPr>
        <p:txBody>
          <a:bodyPr/>
          <a:lstStyle/>
          <a:p>
            <a:endParaRPr lang="de-DE" dirty="0" smtClean="0"/>
          </a:p>
          <a:p>
            <a:endParaRPr lang="de-DE" dirty="0"/>
          </a:p>
          <a:p>
            <a:endParaRPr lang="de-DE" dirty="0" smtClean="0"/>
          </a:p>
          <a:p>
            <a:endParaRPr lang="de-DE" dirty="0"/>
          </a:p>
          <a:p>
            <a:r>
              <a:rPr lang="de-DE" dirty="0" smtClean="0"/>
              <a:t>https</a:t>
            </a:r>
            <a:r>
              <a:rPr lang="de-DE" dirty="0"/>
              <a:t>://www.bbzberlin.de/portfolio/orientierung-und-erstberatung-fuer-gefluechtete/ </a:t>
            </a:r>
          </a:p>
          <a:p>
            <a:r>
              <a:rPr lang="de-DE" dirty="0"/>
              <a:t>https://www.bzsl.de/beratungs-projekte/amif/</a:t>
            </a:r>
          </a:p>
          <a:p>
            <a:r>
              <a:rPr lang="de-DE" dirty="0"/>
              <a:t>https://fluechtlingsrat-berlin.de/projekt/amif-projekt/ </a:t>
            </a:r>
          </a:p>
          <a:p>
            <a:pPr marL="0" indent="0">
              <a:buNone/>
            </a:pPr>
            <a:r>
              <a:rPr lang="de-DE" dirty="0" smtClean="0"/>
              <a:t>12 Mitarbeiter*innen an drei Standorten</a:t>
            </a:r>
          </a:p>
          <a:p>
            <a:pPr marL="0" indent="0">
              <a:buNone/>
            </a:pPr>
            <a:r>
              <a:rPr lang="de-DE" dirty="0"/>
              <a:t>Arabisch, Dari/Farsi, Türkisch, Englisch, Französisch, Russisch, </a:t>
            </a:r>
            <a:r>
              <a:rPr lang="de-DE" dirty="0" smtClean="0"/>
              <a:t>Spanisch, </a:t>
            </a:r>
            <a:r>
              <a:rPr lang="de-DE" dirty="0" err="1"/>
              <a:t>Serbo</a:t>
            </a:r>
            <a:r>
              <a:rPr lang="de-DE" dirty="0"/>
              <a:t>-Kroatisch</a:t>
            </a:r>
          </a:p>
        </p:txBody>
      </p:sp>
      <p:pic>
        <p:nvPicPr>
          <p:cNvPr id="4"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1467" y="1400349"/>
            <a:ext cx="2535723" cy="1266561"/>
          </a:xfrm>
          <a:prstGeom prst="rect">
            <a:avLst/>
          </a:prstGeom>
        </p:spPr>
      </p:pic>
      <p:pic>
        <p:nvPicPr>
          <p:cNvPr id="5" name="Picture 6" descr="Logo BZSL e.V."/>
          <p:cNvPicPr/>
          <p:nvPr/>
        </p:nvPicPr>
        <p:blipFill>
          <a:blip r:embed="rId3">
            <a:extLst>
              <a:ext uri="{28A0092B-C50C-407E-A947-70E740481C1C}">
                <a14:useLocalDpi xmlns:a14="http://schemas.microsoft.com/office/drawing/2010/main" val="0"/>
              </a:ext>
            </a:extLst>
          </a:blip>
          <a:srcRect/>
          <a:stretch>
            <a:fillRect/>
          </a:stretch>
        </p:blipFill>
        <p:spPr bwMode="auto">
          <a:xfrm>
            <a:off x="6426908" y="1580761"/>
            <a:ext cx="1567543" cy="877078"/>
          </a:xfrm>
          <a:prstGeom prst="rect">
            <a:avLst/>
          </a:prstGeom>
          <a:noFill/>
          <a:ln>
            <a:noFill/>
          </a:ln>
        </p:spPr>
      </p:pic>
      <p:pic>
        <p:nvPicPr>
          <p:cNvPr id="6" name="Picture 7"/>
          <p:cNvPicPr/>
          <p:nvPr/>
        </p:nvPicPr>
        <p:blipFill>
          <a:blip r:embed="rId4"/>
          <a:stretch>
            <a:fillRect/>
          </a:stretch>
        </p:blipFill>
        <p:spPr>
          <a:xfrm>
            <a:off x="9476640" y="1484588"/>
            <a:ext cx="1390883" cy="974594"/>
          </a:xfrm>
          <a:prstGeom prst="rect">
            <a:avLst/>
          </a:prstGeom>
        </p:spPr>
      </p:pic>
    </p:spTree>
    <p:extLst>
      <p:ext uri="{BB962C8B-B14F-4D97-AF65-F5344CB8AC3E}">
        <p14:creationId xmlns:p14="http://schemas.microsoft.com/office/powerpoint/2010/main" val="130878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4289635"/>
          </a:xfrm>
        </p:spPr>
        <p:txBody>
          <a:bodyPr>
            <a:normAutofit fontScale="90000"/>
          </a:bodyPr>
          <a:lstStyle/>
          <a:p>
            <a:r>
              <a:rPr lang="de-DE" dirty="0" smtClean="0"/>
              <a:t>Ziel:</a:t>
            </a:r>
            <a:br>
              <a:rPr lang="de-DE" dirty="0" smtClean="0"/>
            </a:br>
            <a:r>
              <a:rPr lang="de-DE" dirty="0" smtClean="0"/>
              <a:t/>
            </a:r>
            <a:br>
              <a:rPr lang="de-DE" dirty="0" smtClean="0"/>
            </a:br>
            <a:r>
              <a:rPr lang="de-DE" sz="3100" dirty="0" smtClean="0"/>
              <a:t>Stärkung </a:t>
            </a:r>
            <a:r>
              <a:rPr lang="de-DE" sz="3100" dirty="0"/>
              <a:t>der Standards und Strukturen im Asylverfahren und in der Aufnahme von Schutzsuchenden, insbesondere für minderjährige Geflüchtete, junge Volljährige und ihre Angehörigen, Asylsuchende mit Behinderung und Kriegsvertriebene aus der Ukraine </a:t>
            </a:r>
            <a:r>
              <a:rPr lang="de-DE" dirty="0"/>
              <a:t>	</a:t>
            </a:r>
            <a:r>
              <a:rPr lang="de-DE" dirty="0" smtClean="0"/>
              <a:t/>
            </a:r>
            <a:br>
              <a:rPr lang="de-DE" dirty="0" smtClean="0"/>
            </a:br>
            <a:r>
              <a:rPr lang="de-DE" dirty="0" smtClean="0"/>
              <a:t/>
            </a:r>
            <a:br>
              <a:rPr lang="de-DE" dirty="0" smtClean="0"/>
            </a:br>
            <a:r>
              <a:rPr lang="de-DE" dirty="0"/>
              <a:t/>
            </a:r>
            <a:br>
              <a:rPr lang="de-DE" dirty="0"/>
            </a:br>
            <a:r>
              <a:rPr lang="de-DE" dirty="0"/>
              <a:t/>
            </a:r>
            <a:br>
              <a:rPr lang="de-DE" dirty="0"/>
            </a:br>
            <a:r>
              <a:rPr lang="de-DE" dirty="0" smtClean="0"/>
              <a:t/>
            </a:r>
            <a:br>
              <a:rPr lang="de-DE" dirty="0" smtClean="0"/>
            </a:br>
            <a:endParaRPr lang="de-DE" dirty="0"/>
          </a:p>
        </p:txBody>
      </p:sp>
    </p:spTree>
    <p:extLst>
      <p:ext uri="{BB962C8B-B14F-4D97-AF65-F5344CB8AC3E}">
        <p14:creationId xmlns:p14="http://schemas.microsoft.com/office/powerpoint/2010/main" val="326412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Zielgruppen</a:t>
            </a:r>
            <a:br>
              <a:rPr lang="de-DE" dirty="0" smtClean="0"/>
            </a:br>
            <a:r>
              <a:rPr lang="de-DE" sz="1800" dirty="0" smtClean="0"/>
              <a:t/>
            </a:r>
            <a:br>
              <a:rPr lang="de-DE" sz="1800"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endParaRPr lang="de-DE" dirty="0"/>
          </a:p>
        </p:txBody>
      </p:sp>
      <p:sp>
        <p:nvSpPr>
          <p:cNvPr id="3" name="Inhaltsplatzhalter 2"/>
          <p:cNvSpPr>
            <a:spLocks noGrp="1"/>
          </p:cNvSpPr>
          <p:nvPr>
            <p:ph idx="1"/>
          </p:nvPr>
        </p:nvSpPr>
        <p:spPr/>
        <p:txBody>
          <a:bodyPr>
            <a:normAutofit fontScale="92500" lnSpcReduction="10000"/>
          </a:bodyPr>
          <a:lstStyle/>
          <a:p>
            <a:r>
              <a:rPr lang="de-DE" dirty="0"/>
              <a:t>Drittstaatsangehörige, die einen Antrag auf internationalen Schutz im Sinne der Richtlinie 2011/95/EU i. V. m. Richtlinie 2013/32/EU oder auf Asyl nach Art. 16 a Grundgesetz gestellt haben − oder als Antragstellende registriert wurden − und über deren Antrag noch keine rechtskräftige Entscheidung ergangen ist;</a:t>
            </a:r>
          </a:p>
          <a:p>
            <a:r>
              <a:rPr lang="de-DE" dirty="0"/>
              <a:t>Drittstaatsangehörige mit Flüchtlingsstatus oder subsidiärem Schutzstatus im Sinne der </a:t>
            </a:r>
            <a:r>
              <a:rPr lang="de-DE" dirty="0" smtClean="0"/>
              <a:t>Richtlinie  2011/95/EU </a:t>
            </a:r>
            <a:r>
              <a:rPr lang="de-DE" dirty="0"/>
              <a:t>i. V. m. Richtlinie 2013/32/EU, anerkannte Asylberechtigte sowie </a:t>
            </a:r>
            <a:endParaRPr lang="de-DE" dirty="0" smtClean="0"/>
          </a:p>
          <a:p>
            <a:r>
              <a:rPr lang="de-DE" dirty="0" smtClean="0"/>
              <a:t>Drittstaatsangehörige</a:t>
            </a:r>
            <a:r>
              <a:rPr lang="de-DE" dirty="0"/>
              <a:t>, </a:t>
            </a:r>
            <a:r>
              <a:rPr lang="de-DE" dirty="0" smtClean="0"/>
              <a:t>die vorübergehenden </a:t>
            </a:r>
            <a:r>
              <a:rPr lang="de-DE" dirty="0"/>
              <a:t>Schutz im Sinne der Richtlinie 2001/55/EG genießen;</a:t>
            </a:r>
          </a:p>
          <a:p>
            <a:r>
              <a:rPr lang="de-DE" dirty="0"/>
              <a:t>Drittstaatsangehörige, die in der Bundesrepublik Deutschland oder in einem aufnahmebereiten anderen Mitgliedstaat neu angesiedelt oder aus humanitären Gründen aufgenommen oder aus einem anderen Mitgliedstaat in die Bundesrepublik Deutschland oder in einen Mitgliedstaat überstellt werden oder wurden</a:t>
            </a:r>
          </a:p>
        </p:txBody>
      </p:sp>
    </p:spTree>
    <p:extLst>
      <p:ext uri="{BB962C8B-B14F-4D97-AF65-F5344CB8AC3E}">
        <p14:creationId xmlns:p14="http://schemas.microsoft.com/office/powerpoint/2010/main" val="184275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Besonderer Fokus auf:</a:t>
            </a:r>
            <a:br>
              <a:rPr lang="de-DE" dirty="0" smtClean="0"/>
            </a:br>
            <a:r>
              <a:rPr lang="de-DE" sz="1800" dirty="0" smtClean="0"/>
              <a:t/>
            </a:r>
            <a:br>
              <a:rPr lang="de-DE" sz="1800"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endParaRPr lang="de-DE" dirty="0"/>
          </a:p>
        </p:txBody>
      </p:sp>
      <p:sp>
        <p:nvSpPr>
          <p:cNvPr id="3" name="Inhaltsplatzhalter 2"/>
          <p:cNvSpPr>
            <a:spLocks noGrp="1"/>
          </p:cNvSpPr>
          <p:nvPr>
            <p:ph idx="1"/>
          </p:nvPr>
        </p:nvSpPr>
        <p:spPr/>
        <p:txBody>
          <a:bodyPr>
            <a:normAutofit/>
          </a:bodyPr>
          <a:lstStyle/>
          <a:p>
            <a:pPr lvl="0"/>
            <a:r>
              <a:rPr lang="de-DE" dirty="0"/>
              <a:t>Begleitete und unbegleitete minderjährige </a:t>
            </a:r>
            <a:r>
              <a:rPr lang="de-DE" dirty="0" smtClean="0"/>
              <a:t>Geflüchtete </a:t>
            </a:r>
            <a:r>
              <a:rPr lang="de-DE" dirty="0"/>
              <a:t>sowie ihre </a:t>
            </a:r>
            <a:r>
              <a:rPr lang="de-DE" dirty="0" smtClean="0"/>
              <a:t>Angehörigen, junge Volljährige (BBZ)</a:t>
            </a:r>
            <a:endParaRPr lang="de-DE" dirty="0"/>
          </a:p>
          <a:p>
            <a:pPr lvl="0"/>
            <a:r>
              <a:rPr lang="de-DE" dirty="0"/>
              <a:t>Geflüchtete mit Behinderung und/oder chronischen </a:t>
            </a:r>
            <a:r>
              <a:rPr lang="de-DE" dirty="0" smtClean="0"/>
              <a:t>Krankheiten (BZSL)</a:t>
            </a:r>
            <a:endParaRPr lang="de-DE" dirty="0"/>
          </a:p>
          <a:p>
            <a:pPr lvl="0"/>
            <a:r>
              <a:rPr lang="de-DE" dirty="0"/>
              <a:t>Ukrainische Staatsangehörige und nicht-ukrainische Staatsangehörige die </a:t>
            </a:r>
            <a:r>
              <a:rPr lang="de-DE" dirty="0" smtClean="0"/>
              <a:t>vorübergehenden </a:t>
            </a:r>
            <a:r>
              <a:rPr lang="de-DE" dirty="0"/>
              <a:t>Schutz im Sinne der Richtlinie 2001/55/EG genießen oder diesen beantragt </a:t>
            </a:r>
            <a:r>
              <a:rPr lang="de-DE" dirty="0" smtClean="0"/>
              <a:t>haben (BBZ/ BZSL)</a:t>
            </a:r>
            <a:endParaRPr lang="de-DE" dirty="0"/>
          </a:p>
          <a:p>
            <a:r>
              <a:rPr lang="de-DE" dirty="0"/>
              <a:t>ehren- und hauptamtliche Multiplikator*innen, Berater*innen und Mitarbeitende der </a:t>
            </a:r>
            <a:r>
              <a:rPr lang="de-DE" dirty="0" smtClean="0"/>
              <a:t>Aufnahmebehörden (Flüchtlingsrat) </a:t>
            </a:r>
            <a:endParaRPr lang="de-DE" dirty="0"/>
          </a:p>
          <a:p>
            <a:endParaRPr lang="de-DE" dirty="0"/>
          </a:p>
        </p:txBody>
      </p:sp>
    </p:spTree>
    <p:extLst>
      <p:ext uri="{BB962C8B-B14F-4D97-AF65-F5344CB8AC3E}">
        <p14:creationId xmlns:p14="http://schemas.microsoft.com/office/powerpoint/2010/main" val="303105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Projektmaßnahmen</a:t>
            </a:r>
            <a:endParaRPr lang="de-DE" dirty="0"/>
          </a:p>
        </p:txBody>
      </p:sp>
      <p:sp>
        <p:nvSpPr>
          <p:cNvPr id="3" name="Textplatzhalter 2"/>
          <p:cNvSpPr>
            <a:spLocks noGrp="1"/>
          </p:cNvSpPr>
          <p:nvPr>
            <p:ph type="body" idx="1"/>
          </p:nvPr>
        </p:nvSpPr>
        <p:spPr/>
        <p:txBody>
          <a:bodyPr/>
          <a:lstStyle/>
          <a:p>
            <a:r>
              <a:rPr lang="de-DE" dirty="0" smtClean="0"/>
              <a:t>Direkt </a:t>
            </a:r>
            <a:endParaRPr lang="de-DE" dirty="0"/>
          </a:p>
        </p:txBody>
      </p:sp>
      <p:sp>
        <p:nvSpPr>
          <p:cNvPr id="4" name="Inhaltsplatzhalter 3"/>
          <p:cNvSpPr>
            <a:spLocks noGrp="1"/>
          </p:cNvSpPr>
          <p:nvPr>
            <p:ph sz="half" idx="2"/>
          </p:nvPr>
        </p:nvSpPr>
        <p:spPr/>
        <p:txBody>
          <a:bodyPr/>
          <a:lstStyle/>
          <a:p>
            <a:pPr lvl="0"/>
            <a:r>
              <a:rPr lang="de-DE" dirty="0"/>
              <a:t>Eine Orientierungsberatung und Informationsvermittlung für minderjährige Zielgruppenangehörige und ihre Eltern oder Vormünder*innen</a:t>
            </a:r>
          </a:p>
          <a:p>
            <a:pPr lvl="0"/>
            <a:r>
              <a:rPr lang="de-DE" dirty="0"/>
              <a:t>Eine Orientierungsberatung und Informationsvermittlung für Zielgruppenangehörige mit Behinderung</a:t>
            </a:r>
          </a:p>
          <a:p>
            <a:endParaRPr lang="de-DE" dirty="0"/>
          </a:p>
        </p:txBody>
      </p:sp>
      <p:sp>
        <p:nvSpPr>
          <p:cNvPr id="5" name="Textplatzhalter 4"/>
          <p:cNvSpPr>
            <a:spLocks noGrp="1"/>
          </p:cNvSpPr>
          <p:nvPr>
            <p:ph type="body" sz="quarter" idx="3"/>
          </p:nvPr>
        </p:nvSpPr>
        <p:spPr/>
        <p:txBody>
          <a:bodyPr/>
          <a:lstStyle/>
          <a:p>
            <a:r>
              <a:rPr lang="de-DE" dirty="0" smtClean="0"/>
              <a:t>Indirekt </a:t>
            </a:r>
            <a:endParaRPr lang="de-DE" dirty="0"/>
          </a:p>
        </p:txBody>
      </p:sp>
      <p:sp>
        <p:nvSpPr>
          <p:cNvPr id="6" name="Inhaltsplatzhalter 5"/>
          <p:cNvSpPr>
            <a:spLocks noGrp="1"/>
          </p:cNvSpPr>
          <p:nvPr>
            <p:ph sz="quarter" idx="4"/>
          </p:nvPr>
        </p:nvSpPr>
        <p:spPr/>
        <p:txBody>
          <a:bodyPr>
            <a:normAutofit fontScale="85000" lnSpcReduction="10000"/>
          </a:bodyPr>
          <a:lstStyle/>
          <a:p>
            <a:r>
              <a:rPr lang="de-DE" sz="1600" dirty="0"/>
              <a:t>Die Identifizierung von Defiziten in der Unterbringung von Geflüchteten und die Entwicklung von Verbesserungsvorschlägen / Konzepten</a:t>
            </a:r>
          </a:p>
          <a:p>
            <a:pPr lvl="0"/>
            <a:r>
              <a:rPr lang="de-DE" dirty="0"/>
              <a:t>Der Aufbau und Weiterentwicklung eines Fortbildungsprogramms für ehren- und hauptamtliche Multiplikator*innen, Berater*innen und Mitarbeitende der Aufnahmebehörden</a:t>
            </a:r>
          </a:p>
          <a:p>
            <a:pPr lvl="0"/>
            <a:r>
              <a:rPr lang="de-DE" dirty="0"/>
              <a:t>Die Bereitstellung von Fachinformationen zur Qualifizierung / Wissensvermittlung der am Asylverfahren beteiligten zivilgesellschaftlichen Berater*innen und Unterstützer*innen</a:t>
            </a:r>
          </a:p>
          <a:p>
            <a:endParaRPr lang="de-DE" dirty="0"/>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7127" y="2096655"/>
            <a:ext cx="886691" cy="418036"/>
          </a:xfrm>
          <a:prstGeom prst="rect">
            <a:avLst/>
          </a:prstGeom>
        </p:spPr>
      </p:pic>
      <p:pic>
        <p:nvPicPr>
          <p:cNvPr id="8" name="Picture 6" descr="Logo BZSL e.V."/>
          <p:cNvPicPr/>
          <p:nvPr/>
        </p:nvPicPr>
        <p:blipFill>
          <a:blip r:embed="rId3">
            <a:extLst>
              <a:ext uri="{28A0092B-C50C-407E-A947-70E740481C1C}">
                <a14:useLocalDpi xmlns:a14="http://schemas.microsoft.com/office/drawing/2010/main" val="0"/>
              </a:ext>
            </a:extLst>
          </a:blip>
          <a:srcRect/>
          <a:stretch>
            <a:fillRect/>
          </a:stretch>
        </p:blipFill>
        <p:spPr bwMode="auto">
          <a:xfrm>
            <a:off x="5199191" y="2059709"/>
            <a:ext cx="896809" cy="454982"/>
          </a:xfrm>
          <a:prstGeom prst="rect">
            <a:avLst/>
          </a:prstGeom>
          <a:noFill/>
          <a:ln>
            <a:noFill/>
          </a:ln>
        </p:spPr>
      </p:pic>
      <p:pic>
        <p:nvPicPr>
          <p:cNvPr id="9" name="Picture 7"/>
          <p:cNvPicPr/>
          <p:nvPr/>
        </p:nvPicPr>
        <p:blipFill>
          <a:blip r:embed="rId4"/>
          <a:stretch>
            <a:fillRect/>
          </a:stretch>
        </p:blipFill>
        <p:spPr>
          <a:xfrm>
            <a:off x="9476640" y="1905000"/>
            <a:ext cx="711069" cy="554182"/>
          </a:xfrm>
          <a:prstGeom prst="rect">
            <a:avLst/>
          </a:prstGeom>
        </p:spPr>
      </p:pic>
    </p:spTree>
    <p:extLst>
      <p:ext uri="{BB962C8B-B14F-4D97-AF65-F5344CB8AC3E}">
        <p14:creationId xmlns:p14="http://schemas.microsoft.com/office/powerpoint/2010/main" val="162140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791341013"/>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167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E2D8EDB-1C65-44C2-9510-F78425D18D7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1CC4A34C-572B-468C-9B46-6138BC7D4C6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4A62DB2E-33D1-47CC-9957-25B56C9E9C8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BB3FB180-8A6A-4C23-920B-AA9BE9F44CF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0E4F7293-B91D-4EF9-B32D-B893C3DA974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B7A34D21-7602-4BB3-83D5-4FF1E995BA4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9FE2B355-179B-4720-A4E8-1D7DC5AC0F9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FEB277BE-4630-4B85-9C62-AA2F86B09CE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5C842109-803B-4706-8B67-BF23B713943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07C678E5-01BD-4832-9664-C2B5ECC93866}"/>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graphicEl>
                                              <a:dgm id="{4D5C2467-BB38-4445-BCE1-B4F3C67CFAB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graphicEl>
                                              <a:dgm id="{02E90B52-6C80-4FEA-90E4-8062C75D4E45}"/>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graphicEl>
                                              <a:dgm id="{36CBACED-033A-4320-9404-B3144E0DC8E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graphicEl>
                                              <a:dgm id="{C835EC18-EECE-4BDB-824F-50EE55E3984A}"/>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graphicEl>
                                              <a:dgm id="{1BDA1B56-BC45-4867-9DE1-A74B0393F59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graphicEl>
                                              <a:dgm id="{4834285A-594E-413A-81F7-660B706D0043}"/>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graphicEl>
                                              <a:dgm id="{CAC74659-25AD-440B-800F-13D4F187DD0B}"/>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graphicEl>
                                              <a:dgm id="{A41E39A0-4F88-4EDE-9A1D-4D1920685BD6}"/>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
                                            <p:graphicEl>
                                              <a:dgm id="{4F7C5206-ADED-4144-B63A-76096B53C21D}"/>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
                                            <p:graphicEl>
                                              <a:dgm id="{7029012B-BFFB-4889-92AF-0C311538D706}"/>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graphicEl>
                                              <a:dgm id="{B764C862-579A-4367-BCA0-AC6EFBE49D3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89212" y="627406"/>
            <a:ext cx="8915399" cy="3141029"/>
          </a:xfrm>
        </p:spPr>
        <p:txBody>
          <a:bodyPr/>
          <a:lstStyle/>
          <a:p>
            <a:r>
              <a:rPr lang="de-DE" dirty="0" smtClean="0"/>
              <a:t>Aktuelle Entwicklungen</a:t>
            </a:r>
            <a:br>
              <a:rPr lang="de-DE" dirty="0" smtClean="0"/>
            </a:br>
            <a:r>
              <a:rPr lang="de-DE" sz="2000" dirty="0" smtClean="0"/>
              <a:t>(Gemeinsame Pressemitteilung der Projektpartner vom 08.11.23)</a:t>
            </a:r>
            <a:endParaRPr lang="de-DE" sz="2000" dirty="0"/>
          </a:p>
        </p:txBody>
      </p:sp>
      <p:sp>
        <p:nvSpPr>
          <p:cNvPr id="3" name="Textplatzhalter 2"/>
          <p:cNvSpPr>
            <a:spLocks noGrp="1"/>
          </p:cNvSpPr>
          <p:nvPr>
            <p:ph type="body" sz="quarter" idx="13"/>
          </p:nvPr>
        </p:nvSpPr>
        <p:spPr>
          <a:xfrm>
            <a:off x="2619950" y="3851564"/>
            <a:ext cx="8915400" cy="868218"/>
          </a:xfrm>
        </p:spPr>
        <p:txBody>
          <a:bodyPr/>
          <a:lstStyle/>
          <a:p>
            <a:endParaRPr lang="de-DE" sz="1600" dirty="0">
              <a:solidFill>
                <a:srgbClr val="FF0000"/>
              </a:solidFill>
            </a:endParaRPr>
          </a:p>
        </p:txBody>
      </p:sp>
      <p:sp>
        <p:nvSpPr>
          <p:cNvPr id="4" name="Textplatzhalter 3"/>
          <p:cNvSpPr>
            <a:spLocks noGrp="1"/>
          </p:cNvSpPr>
          <p:nvPr>
            <p:ph type="body" sz="half" idx="2"/>
          </p:nvPr>
        </p:nvSpPr>
        <p:spPr>
          <a:xfrm>
            <a:off x="2589213" y="4802911"/>
            <a:ext cx="8915400" cy="1782615"/>
          </a:xfrm>
        </p:spPr>
        <p:txBody>
          <a:bodyPr>
            <a:noAutofit/>
          </a:bodyPr>
          <a:lstStyle/>
          <a:p>
            <a:r>
              <a:rPr lang="de-DE" sz="1600" i="1" dirty="0" smtClean="0">
                <a:solidFill>
                  <a:srgbClr val="FF0000"/>
                </a:solidFill>
              </a:rPr>
              <a:t>      </a:t>
            </a:r>
            <a:r>
              <a:rPr lang="de-DE" sz="1600" i="1" dirty="0" smtClean="0">
                <a:solidFill>
                  <a:schemeClr val="tx1"/>
                </a:solidFill>
              </a:rPr>
              <a:t>„Die </a:t>
            </a:r>
            <a:r>
              <a:rPr lang="de-DE" sz="1600" i="1" dirty="0">
                <a:solidFill>
                  <a:schemeClr val="tx1"/>
                </a:solidFill>
              </a:rPr>
              <a:t>Projektarbeit findet vor dem Hintergrund dysfunktionaler Aufnahmestrukturen in </a:t>
            </a:r>
            <a:r>
              <a:rPr lang="de-DE" sz="1600" i="1" dirty="0" smtClean="0">
                <a:solidFill>
                  <a:schemeClr val="tx1"/>
                </a:solidFill>
              </a:rPr>
              <a:t>Berlin statt. Besonders </a:t>
            </a:r>
            <a:r>
              <a:rPr lang="de-DE" sz="1600" i="1" dirty="0">
                <a:solidFill>
                  <a:schemeClr val="tx1"/>
                </a:solidFill>
              </a:rPr>
              <a:t>schwierig ist die Situation für Geflüchtete mit Behinderungen und oder </a:t>
            </a:r>
            <a:r>
              <a:rPr lang="de-DE" sz="1600" i="1" dirty="0" smtClean="0">
                <a:solidFill>
                  <a:schemeClr val="tx1"/>
                </a:solidFill>
              </a:rPr>
              <a:t>chronischen Erkrankungen </a:t>
            </a:r>
            <a:r>
              <a:rPr lang="de-DE" sz="1600" i="1" dirty="0">
                <a:solidFill>
                  <a:schemeClr val="tx1"/>
                </a:solidFill>
              </a:rPr>
              <a:t>sowie für Familien mit kleinen Kindern, da ihre besonderen Bedarfe u.a. bei </a:t>
            </a:r>
            <a:r>
              <a:rPr lang="de-DE" sz="1600" i="1" dirty="0" smtClean="0">
                <a:solidFill>
                  <a:schemeClr val="tx1"/>
                </a:solidFill>
              </a:rPr>
              <a:t>der Unterbringung </a:t>
            </a:r>
            <a:r>
              <a:rPr lang="de-DE" sz="1600" i="1" dirty="0">
                <a:solidFill>
                  <a:schemeClr val="tx1"/>
                </a:solidFill>
              </a:rPr>
              <a:t>kaum Berücksichtigung finden. In der Beratung thematisieren die Ratsuchenden </a:t>
            </a:r>
            <a:r>
              <a:rPr lang="de-DE" sz="1600" i="1" dirty="0" smtClean="0">
                <a:solidFill>
                  <a:schemeClr val="tx1"/>
                </a:solidFill>
              </a:rPr>
              <a:t>die Unterbringungssituation </a:t>
            </a:r>
            <a:r>
              <a:rPr lang="de-DE" sz="1600" i="1" dirty="0">
                <a:solidFill>
                  <a:schemeClr val="tx1"/>
                </a:solidFill>
              </a:rPr>
              <a:t>immer wieder als eines der </a:t>
            </a:r>
            <a:r>
              <a:rPr lang="de-DE" sz="1600" i="1" dirty="0" smtClean="0">
                <a:solidFill>
                  <a:schemeClr val="tx1"/>
                </a:solidFill>
              </a:rPr>
              <a:t>Hauptprobleme.“</a:t>
            </a:r>
            <a:endParaRPr lang="de-DE" sz="1600" i="1" dirty="0">
              <a:solidFill>
                <a:schemeClr val="tx1"/>
              </a:solidFill>
            </a:endParaRPr>
          </a:p>
        </p:txBody>
      </p:sp>
    </p:spTree>
    <p:extLst>
      <p:ext uri="{BB962C8B-B14F-4D97-AF65-F5344CB8AC3E}">
        <p14:creationId xmlns:p14="http://schemas.microsoft.com/office/powerpoint/2010/main" val="182487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4" y="624110"/>
            <a:ext cx="8911687" cy="5878290"/>
          </a:xfrm>
        </p:spPr>
        <p:txBody>
          <a:bodyPr>
            <a:normAutofit fontScale="90000"/>
          </a:bodyPr>
          <a:lstStyle/>
          <a:p>
            <a:r>
              <a:rPr lang="de-DE" dirty="0" smtClean="0"/>
              <a:t>Termin: </a:t>
            </a:r>
            <a:r>
              <a:rPr lang="de-DE" dirty="0" smtClean="0"/>
              <a:t/>
            </a:r>
            <a:br>
              <a:rPr lang="de-DE" dirty="0" smtClean="0"/>
            </a:br>
            <a:r>
              <a:rPr lang="de-DE" dirty="0"/>
              <a:t/>
            </a:r>
            <a:br>
              <a:rPr lang="de-DE" dirty="0"/>
            </a:br>
            <a:r>
              <a:rPr lang="de-DE" sz="2000" b="1" dirty="0"/>
              <a:t>Einladung zur Fortbildung</a:t>
            </a:r>
            <a:r>
              <a:rPr lang="de-DE" sz="2000" dirty="0"/>
              <a:t/>
            </a:r>
            <a:br>
              <a:rPr lang="de-DE" sz="2000" dirty="0"/>
            </a:br>
            <a:r>
              <a:rPr lang="de-DE" sz="2000" b="1" dirty="0"/>
              <a:t>Grundlagen der sozialen Arbeit mit (unbegleiteten) minderjährigen Geflüchteten in Berlin und deren </a:t>
            </a:r>
            <a:r>
              <a:rPr lang="de-DE" sz="2000" b="1" dirty="0" err="1"/>
              <a:t>rassismus</a:t>
            </a:r>
            <a:r>
              <a:rPr lang="de-DE" sz="2000" b="1" dirty="0"/>
              <a:t>- und diskriminierungskritischen Bezüge </a:t>
            </a:r>
            <a:r>
              <a:rPr lang="de-DE" dirty="0"/>
              <a:t/>
            </a:r>
            <a:br>
              <a:rPr lang="de-DE" dirty="0"/>
            </a:br>
            <a:r>
              <a:rPr lang="de-DE" b="1" dirty="0"/>
              <a:t> </a:t>
            </a:r>
            <a:r>
              <a:rPr lang="de-DE" dirty="0"/>
              <a:t> </a:t>
            </a:r>
            <a:br>
              <a:rPr lang="de-DE" dirty="0"/>
            </a:br>
            <a:r>
              <a:rPr lang="de-DE" sz="2000" b="1" dirty="0"/>
              <a:t>Referenten: 	</a:t>
            </a:r>
            <a:r>
              <a:rPr lang="de-DE" sz="2000" b="1" dirty="0" smtClean="0"/>
              <a:t/>
            </a:r>
            <a:br>
              <a:rPr lang="de-DE" sz="2000" b="1" dirty="0" smtClean="0"/>
            </a:br>
            <a:r>
              <a:rPr lang="de-DE" sz="2000" dirty="0" err="1" smtClean="0"/>
              <a:t>Nataša</a:t>
            </a:r>
            <a:r>
              <a:rPr lang="de-DE" sz="2000" dirty="0" smtClean="0"/>
              <a:t> </a:t>
            </a:r>
            <a:r>
              <a:rPr lang="de-DE" sz="2000" dirty="0" err="1"/>
              <a:t>Kukrika</a:t>
            </a:r>
            <a:r>
              <a:rPr lang="de-DE" sz="2000" dirty="0"/>
              <a:t>, Daniel </a:t>
            </a:r>
            <a:r>
              <a:rPr lang="de-DE" sz="2000" dirty="0" err="1"/>
              <a:t>Jasch</a:t>
            </a:r>
            <a:r>
              <a:rPr lang="de-DE" sz="2000" dirty="0"/>
              <a:t>, </a:t>
            </a:r>
            <a:r>
              <a:rPr lang="de-DE" sz="2000" dirty="0" smtClean="0"/>
              <a:t>Sozialarbeiter*innen </a:t>
            </a:r>
            <a:r>
              <a:rPr lang="de-DE" sz="2000" dirty="0"/>
              <a:t>(BBZ / Fachstelle für Kinder und Jugendliche)</a:t>
            </a:r>
            <a:br>
              <a:rPr lang="de-DE" sz="2000" dirty="0"/>
            </a:br>
            <a:r>
              <a:rPr lang="de-DE" sz="2000" dirty="0" smtClean="0"/>
              <a:t>Mohammed </a:t>
            </a:r>
            <a:r>
              <a:rPr lang="de-DE" sz="2000" dirty="0" err="1"/>
              <a:t>Jouni</a:t>
            </a:r>
            <a:r>
              <a:rPr lang="de-DE" sz="2000" dirty="0"/>
              <a:t>, Dozent, Referent politischer Bildung, </a:t>
            </a:r>
            <a:r>
              <a:rPr lang="de-DE" sz="2000" dirty="0" err="1"/>
              <a:t>Diversity</a:t>
            </a:r>
            <a:r>
              <a:rPr lang="de-DE" sz="2000" dirty="0"/>
              <a:t>- &amp; </a:t>
            </a:r>
            <a:r>
              <a:rPr lang="de-DE" sz="2000" dirty="0" err="1"/>
              <a:t>Empowerment</a:t>
            </a:r>
            <a:r>
              <a:rPr lang="de-DE" sz="2000" dirty="0"/>
              <a:t>-Trainer</a:t>
            </a:r>
            <a:br>
              <a:rPr lang="de-DE" sz="2000" dirty="0"/>
            </a:br>
            <a:r>
              <a:rPr lang="de-DE" dirty="0"/>
              <a:t> </a:t>
            </a:r>
            <a:br>
              <a:rPr lang="de-DE" dirty="0"/>
            </a:br>
            <a:r>
              <a:rPr lang="de-DE" sz="2000" b="1" dirty="0"/>
              <a:t>Termin:</a:t>
            </a:r>
            <a:r>
              <a:rPr lang="de-DE" sz="2000" dirty="0"/>
              <a:t> 	</a:t>
            </a:r>
            <a:r>
              <a:rPr lang="de-DE" sz="2000" b="1" dirty="0" smtClean="0"/>
              <a:t>Dienstag</a:t>
            </a:r>
            <a:r>
              <a:rPr lang="de-DE" sz="2000" b="1" dirty="0"/>
              <a:t>, 19. Dezember 2023,</a:t>
            </a:r>
            <a:r>
              <a:rPr lang="de-DE" sz="2000" dirty="0"/>
              <a:t> 10.00 – 16.00 Uhr </a:t>
            </a:r>
            <a:br>
              <a:rPr lang="de-DE" sz="2000" dirty="0"/>
            </a:br>
            <a:r>
              <a:rPr lang="de-DE" sz="2000" b="1" dirty="0"/>
              <a:t>Ort:</a:t>
            </a:r>
            <a:r>
              <a:rPr lang="de-DE" sz="2000" dirty="0"/>
              <a:t> </a:t>
            </a:r>
            <a:r>
              <a:rPr lang="de-DE" sz="2000" dirty="0" smtClean="0"/>
              <a:t>Haus </a:t>
            </a:r>
            <a:r>
              <a:rPr lang="de-DE" sz="2000" dirty="0"/>
              <a:t>der Demokratie, Robert </a:t>
            </a:r>
            <a:r>
              <a:rPr lang="de-DE" sz="2000" dirty="0" smtClean="0"/>
              <a:t>Havemann-Saal</a:t>
            </a:r>
            <a:r>
              <a:rPr lang="de-DE" sz="2000" dirty="0"/>
              <a:t>, Greifswalder Straße 4, 10405 Berlin  </a:t>
            </a:r>
            <a:r>
              <a:rPr lang="de-DE" dirty="0"/>
              <a:t/>
            </a:r>
            <a:br>
              <a:rPr lang="de-DE" dirty="0"/>
            </a:br>
            <a:r>
              <a:rPr lang="de-DE" dirty="0"/>
              <a:t> </a:t>
            </a:r>
            <a:br>
              <a:rPr lang="de-DE" dirty="0"/>
            </a:br>
            <a:endParaRPr lang="de-DE" dirty="0"/>
          </a:p>
        </p:txBody>
      </p:sp>
    </p:spTree>
    <p:extLst>
      <p:ext uri="{BB962C8B-B14F-4D97-AF65-F5344CB8AC3E}">
        <p14:creationId xmlns:p14="http://schemas.microsoft.com/office/powerpoint/2010/main" val="3926877158"/>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629</Words>
  <Application>Microsoft Office PowerPoint</Application>
  <PresentationFormat>Breitbild</PresentationFormat>
  <Paragraphs>64</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Century Gothic</vt:lpstr>
      <vt:lpstr>Wingdings 3</vt:lpstr>
      <vt:lpstr>Fetzen</vt:lpstr>
      <vt:lpstr>PowerPoint-Präsentation</vt:lpstr>
      <vt:lpstr>Projektpartner</vt:lpstr>
      <vt:lpstr>Ziel:  Stärkung der Standards und Strukturen im Asylverfahren und in der Aufnahme von Schutzsuchenden, insbesondere für minderjährige Geflüchtete, junge Volljährige und ihre Angehörigen, Asylsuchende mit Behinderung und Kriegsvertriebene aus der Ukraine       </vt:lpstr>
      <vt:lpstr>Zielgruppen        </vt:lpstr>
      <vt:lpstr>Besonderer Fokus auf:        </vt:lpstr>
      <vt:lpstr>Projektmaßnahmen</vt:lpstr>
      <vt:lpstr>PowerPoint-Präsentation</vt:lpstr>
      <vt:lpstr>Aktuelle Entwicklungen (Gemeinsame Pressemitteilung der Projektpartner vom 08.11.23)</vt:lpstr>
      <vt:lpstr>Termin:   Einladung zur Fortbildung Grundlagen der sozialen Arbeit mit (unbegleiteten) minderjährigen Geflüchteten in Berlin und deren rassismus- und diskriminierungskritischen Bezüge     Referenten:   Nataša Kukrika, Daniel Jasch, Sozialarbeiter*innen (BBZ / Fachstelle für Kinder und Jugendliche) Mohammed Jouni, Dozent, Referent politischer Bildung, Diversity- &amp; Empowerment-Trainer   Termin:  Dienstag, 19. Dezember 2023, 10.00 – 16.00 Uhr  Ort: Haus der Demokratie, Robert Havemann-Saal, Greifswalder Straße 4, 10405 Berlin     </vt:lpstr>
      <vt:lpstr>Kontakt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KommMit -für Migranten und Flüchtlinge- e.V.</dc:title>
  <dc:creator>Mohammed Jouni</dc:creator>
  <cp:lastModifiedBy>Jens</cp:lastModifiedBy>
  <cp:revision>113</cp:revision>
  <cp:lastPrinted>2021-05-19T11:43:52Z</cp:lastPrinted>
  <dcterms:created xsi:type="dcterms:W3CDTF">2017-09-26T18:07:00Z</dcterms:created>
  <dcterms:modified xsi:type="dcterms:W3CDTF">2023-11-08T12:26:08Z</dcterms:modified>
</cp:coreProperties>
</file>